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8" r:id="rId1"/>
    <p:sldMasterId id="2147483868" r:id="rId2"/>
  </p:sldMasterIdLst>
  <p:notesMasterIdLst>
    <p:notesMasterId r:id="rId31"/>
  </p:notesMasterIdLst>
  <p:handoutMasterIdLst>
    <p:handoutMasterId r:id="rId32"/>
  </p:handoutMasterIdLst>
  <p:sldIdLst>
    <p:sldId id="256" r:id="rId3"/>
    <p:sldId id="957" r:id="rId4"/>
    <p:sldId id="920" r:id="rId5"/>
    <p:sldId id="921" r:id="rId6"/>
    <p:sldId id="923" r:id="rId7"/>
    <p:sldId id="647" r:id="rId8"/>
    <p:sldId id="922" r:id="rId9"/>
    <p:sldId id="954" r:id="rId10"/>
    <p:sldId id="953" r:id="rId11"/>
    <p:sldId id="893" r:id="rId12"/>
    <p:sldId id="894" r:id="rId13"/>
    <p:sldId id="914" r:id="rId14"/>
    <p:sldId id="324" r:id="rId15"/>
    <p:sldId id="709" r:id="rId16"/>
    <p:sldId id="844" r:id="rId17"/>
    <p:sldId id="955" r:id="rId18"/>
    <p:sldId id="940" r:id="rId19"/>
    <p:sldId id="948" r:id="rId20"/>
    <p:sldId id="952" r:id="rId21"/>
    <p:sldId id="323" r:id="rId22"/>
    <p:sldId id="400" r:id="rId23"/>
    <p:sldId id="454" r:id="rId24"/>
    <p:sldId id="937" r:id="rId25"/>
    <p:sldId id="913" r:id="rId26"/>
    <p:sldId id="544" r:id="rId27"/>
    <p:sldId id="950" r:id="rId28"/>
    <p:sldId id="927" r:id="rId29"/>
    <p:sldId id="951" r:id="rId30"/>
  </p:sldIdLst>
  <p:sldSz cx="12192000" cy="68580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29" userDrawn="1">
          <p15:clr>
            <a:srgbClr val="A4A3A4"/>
          </p15:clr>
        </p15:guide>
        <p15:guide id="3" orient="horz" pos="2929"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ris" initials="o" lastIdx="0" clrIdx="0"/>
  <p:cmAuthor id="1" name="DAVID MORRIS" initials="D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1V>
      <a:tcStyle>
        <a:tcBdr>
          <a:top>
            <a:lnRef idx="1">
              <a:schemeClr val="accent3"/>
            </a:lnRef>
          </a:top>
          <a:bottom>
            <a:lnRef idx="1">
              <a:schemeClr val="accent3"/>
            </a:lnRef>
          </a:bottom>
        </a:tcBdr>
        <a:fill>
          <a:solidFill>
            <a:schemeClr val="accent3">
              <a:alpha val="40000"/>
            </a:schemeClr>
          </a:solidFill>
        </a:fill>
      </a:tcStyle>
    </a:band1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1V>
      <a:tcStyle>
        <a:tcBdr>
          <a:top>
            <a:lnRef idx="1">
              <a:schemeClr val="accent4"/>
            </a:lnRef>
          </a:top>
          <a:bottom>
            <a:lnRef idx="1">
              <a:schemeClr val="accent4"/>
            </a:lnRef>
          </a:bottom>
        </a:tcBdr>
        <a:fill>
          <a:solidFill>
            <a:schemeClr val="accent4">
              <a:alpha val="40000"/>
            </a:schemeClr>
          </a:solidFill>
        </a:fill>
      </a:tcStyle>
    </a:band1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3079" autoAdjust="0"/>
  </p:normalViewPr>
  <p:slideViewPr>
    <p:cSldViewPr>
      <p:cViewPr varScale="1">
        <p:scale>
          <a:sx n="64" d="100"/>
          <a:sy n="64" d="100"/>
        </p:scale>
        <p:origin x="696" y="36"/>
      </p:cViewPr>
      <p:guideLst>
        <p:guide orient="horz" pos="2160"/>
        <p:guide pos="3840"/>
      </p:guideLst>
    </p:cSldViewPr>
  </p:slideViewPr>
  <p:outlineViewPr>
    <p:cViewPr>
      <p:scale>
        <a:sx n="33" d="100"/>
        <a:sy n="33" d="100"/>
      </p:scale>
      <p:origin x="0" y="-24135"/>
    </p:cViewPr>
  </p:outlineViewPr>
  <p:notesTextViewPr>
    <p:cViewPr>
      <p:scale>
        <a:sx n="100" d="100"/>
        <a:sy n="100" d="100"/>
      </p:scale>
      <p:origin x="0" y="0"/>
    </p:cViewPr>
  </p:notesTextViewPr>
  <p:sorterViewPr>
    <p:cViewPr varScale="1">
      <p:scale>
        <a:sx n="1" d="1"/>
        <a:sy n="1" d="1"/>
      </p:scale>
      <p:origin x="0" y="-312"/>
    </p:cViewPr>
  </p:sorterViewPr>
  <p:notesViewPr>
    <p:cSldViewPr>
      <p:cViewPr varScale="1">
        <p:scale>
          <a:sx n="98" d="100"/>
          <a:sy n="98" d="100"/>
        </p:scale>
        <p:origin x="3522" y="90"/>
      </p:cViewPr>
      <p:guideLst>
        <p:guide orient="horz" pos="2952"/>
        <p:guide pos="2229"/>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aawsdp03\home\konigsteinp\Inflation%20adjusted%20operating%20expense%20histor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TOTAL</a:t>
            </a:r>
            <a:r>
              <a:rPr lang="en-US" b="1" baseline="0"/>
              <a:t> OPERATING EXPENSE AAWS + GSB</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Nominal</c:v>
          </c:tx>
          <c:spPr>
            <a:ln w="28575" cap="rnd">
              <a:solidFill>
                <a:schemeClr val="accent1"/>
              </a:solidFill>
              <a:round/>
            </a:ln>
            <a:effectLst/>
          </c:spPr>
          <c:marker>
            <c:symbol val="none"/>
          </c:marker>
          <c:cat>
            <c:strRef>
              <c:f>'Total Expense'!$A$19:$A$29</c:f>
              <c:strCache>
                <c:ptCount val="11"/>
                <c:pt idx="0">
                  <c:v>2014</c:v>
                </c:pt>
                <c:pt idx="1">
                  <c:v>2015</c:v>
                </c:pt>
                <c:pt idx="2">
                  <c:v>2016</c:v>
                </c:pt>
                <c:pt idx="3">
                  <c:v>2017</c:v>
                </c:pt>
                <c:pt idx="4">
                  <c:v>2018</c:v>
                </c:pt>
                <c:pt idx="5">
                  <c:v>2019</c:v>
                </c:pt>
                <c:pt idx="6">
                  <c:v>2020</c:v>
                </c:pt>
                <c:pt idx="7">
                  <c:v>2021</c:v>
                </c:pt>
                <c:pt idx="8">
                  <c:v>2022</c:v>
                </c:pt>
                <c:pt idx="9">
                  <c:v>2023</c:v>
                </c:pt>
                <c:pt idx="10">
                  <c:v>2024 BUDGET</c:v>
                </c:pt>
              </c:strCache>
            </c:strRef>
          </c:cat>
          <c:val>
            <c:numRef>
              <c:f>'Total Expense'!$B$19:$B$29</c:f>
              <c:numCache>
                <c:formatCode>#,##0_);[Red]\(#,##0\)</c:formatCode>
                <c:ptCount val="11"/>
                <c:pt idx="0">
                  <c:v>16037384</c:v>
                </c:pt>
                <c:pt idx="1">
                  <c:v>15657892</c:v>
                </c:pt>
                <c:pt idx="2">
                  <c:v>16052860</c:v>
                </c:pt>
                <c:pt idx="3">
                  <c:v>16687516</c:v>
                </c:pt>
                <c:pt idx="4">
                  <c:v>17822614</c:v>
                </c:pt>
                <c:pt idx="5">
                  <c:v>18600142</c:v>
                </c:pt>
                <c:pt idx="6">
                  <c:v>16572553</c:v>
                </c:pt>
                <c:pt idx="7">
                  <c:v>14621245</c:v>
                </c:pt>
                <c:pt idx="8">
                  <c:v>17489639</c:v>
                </c:pt>
                <c:pt idx="9">
                  <c:v>17474874</c:v>
                </c:pt>
                <c:pt idx="10">
                  <c:v>19024414</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4F30-433D-832F-D244C9076536}"/>
            </c:ext>
          </c:extLst>
        </c:ser>
        <c:ser>
          <c:idx val="1"/>
          <c:order val="1"/>
          <c:tx>
            <c:v>Inflation Adjusted</c:v>
          </c:tx>
          <c:spPr>
            <a:ln w="28575" cap="rnd">
              <a:solidFill>
                <a:schemeClr val="accent2"/>
              </a:solidFill>
              <a:round/>
            </a:ln>
            <a:effectLst/>
          </c:spPr>
          <c:marker>
            <c:symbol val="none"/>
          </c:marker>
          <c:cat>
            <c:strRef>
              <c:f>'Total Expense'!$A$19:$A$29</c:f>
              <c:strCache>
                <c:ptCount val="11"/>
                <c:pt idx="0">
                  <c:v>2014</c:v>
                </c:pt>
                <c:pt idx="1">
                  <c:v>2015</c:v>
                </c:pt>
                <c:pt idx="2">
                  <c:v>2016</c:v>
                </c:pt>
                <c:pt idx="3">
                  <c:v>2017</c:v>
                </c:pt>
                <c:pt idx="4">
                  <c:v>2018</c:v>
                </c:pt>
                <c:pt idx="5">
                  <c:v>2019</c:v>
                </c:pt>
                <c:pt idx="6">
                  <c:v>2020</c:v>
                </c:pt>
                <c:pt idx="7">
                  <c:v>2021</c:v>
                </c:pt>
                <c:pt idx="8">
                  <c:v>2022</c:v>
                </c:pt>
                <c:pt idx="9">
                  <c:v>2023</c:v>
                </c:pt>
                <c:pt idx="10">
                  <c:v>2024 BUDGET</c:v>
                </c:pt>
              </c:strCache>
            </c:strRef>
          </c:cat>
          <c:val>
            <c:numRef>
              <c:f>'Total Expense'!$C$19:$C$29</c:f>
              <c:numCache>
                <c:formatCode>#,##0_);[Red]\(#,##0\)</c:formatCode>
                <c:ptCount val="11"/>
                <c:pt idx="0">
                  <c:v>20424435</c:v>
                </c:pt>
                <c:pt idx="1">
                  <c:v>19791218</c:v>
                </c:pt>
                <c:pt idx="2">
                  <c:v>20143497</c:v>
                </c:pt>
                <c:pt idx="3">
                  <c:v>20514284</c:v>
                </c:pt>
                <c:pt idx="4">
                  <c:v>21457133</c:v>
                </c:pt>
                <c:pt idx="5">
                  <c:v>21973492</c:v>
                </c:pt>
                <c:pt idx="6">
                  <c:v>19140785</c:v>
                </c:pt>
                <c:pt idx="7">
                  <c:v>16660172</c:v>
                </c:pt>
                <c:pt idx="8">
                  <c:v>18618490</c:v>
                </c:pt>
                <c:pt idx="9">
                  <c:v>18060653</c:v>
                </c:pt>
                <c:pt idx="10">
                  <c:v>19024414</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F30-433D-832F-D244C9076536}"/>
            </c:ext>
          </c:extLst>
        </c:ser>
        <c:dLbls>
          <c:showLegendKey val="0"/>
          <c:showVal val="0"/>
          <c:showCatName val="0"/>
          <c:showSerName val="0"/>
          <c:showPercent val="0"/>
          <c:showBubbleSize val="0"/>
        </c:dLbls>
        <c:smooth val="0"/>
        <c:axId val="245347024"/>
        <c:axId val="245346608"/>
      </c:lineChart>
      <c:catAx>
        <c:axId val="24534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245346608"/>
        <c:crosses val="autoZero"/>
        <c:auto val="0"/>
        <c:lblAlgn val="ctr"/>
        <c:lblOffset val="100"/>
        <c:noMultiLvlLbl val="0"/>
      </c:catAx>
      <c:valAx>
        <c:axId val="245346608"/>
        <c:scaling>
          <c:orientation val="minMax"/>
          <c:min val="10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245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5480558872223"/>
          <c:y val="6.5100438892841339E-2"/>
          <c:w val="0.89964520931243896"/>
          <c:h val="0.80306243896484375"/>
        </c:manualLayout>
      </c:layout>
      <c:barChart>
        <c:barDir val="bar"/>
        <c:grouping val="stacked"/>
        <c:varyColors val="0"/>
        <c:ser>
          <c:idx val="0"/>
          <c:order val="0"/>
          <c:tx>
            <c:strRef>
              <c:f>Sheet1!$B$1</c:f>
              <c:strCache>
                <c:ptCount val="1"/>
                <c:pt idx="0">
                  <c:v>COGS</c:v>
                </c:pt>
              </c:strCache>
            </c:strRef>
          </c:tx>
          <c:spPr>
            <a:solidFill>
              <a:schemeClr val="accent1"/>
            </a:solidFill>
            <a:ln>
              <a:noFill/>
            </a:ln>
            <a:effectLst/>
          </c:spPr>
          <c:invertIfNegative val="0"/>
          <c:dLbls>
            <c:dLbl>
              <c:idx val="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318-4139-A086-D39E2E8FB1A2}"/>
                </c:ext>
              </c:extLst>
            </c:dLbl>
            <c:dLbl>
              <c:idx val="1"/>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2318-4139-A086-D39E2E8FB1A2}"/>
                </c:ext>
              </c:extLst>
            </c:dLbl>
            <c:dLbl>
              <c:idx val="2"/>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2318-4139-A086-D39E2E8FB1A2}"/>
                </c:ext>
              </c:extLst>
            </c:dLbl>
            <c:dLbl>
              <c:idx val="3"/>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2318-4139-A086-D39E2E8FB1A2}"/>
                </c:ext>
              </c:extLst>
            </c:dLbl>
            <c:dLbl>
              <c:idx val="4"/>
              <c:layout>
                <c:manualLayout>
                  <c:x val="-9.6618356183171272E-3"/>
                  <c:y val="5.8372849598526955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E0A-41AD-8F60-0D8DC8738839}"/>
                </c:ext>
              </c:extLst>
            </c:dLbl>
            <c:dLbl>
              <c:idx val="5"/>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2318-4139-A086-D39E2E8FB1A2}"/>
                </c:ext>
              </c:extLst>
            </c:dLbl>
            <c:dLbl>
              <c:idx val="6"/>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2318-4139-A086-D39E2E8FB1A2}"/>
                </c:ext>
              </c:extLst>
            </c:dLbl>
            <c:dLbl>
              <c:idx val="7"/>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2318-4139-A086-D39E2E8FB1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7"/>
                <c:pt idx="0">
                  <c:v>2018</c:v>
                </c:pt>
                <c:pt idx="1">
                  <c:v>2019</c:v>
                </c:pt>
                <c:pt idx="2">
                  <c:v>2020</c:v>
                </c:pt>
                <c:pt idx="3">
                  <c:v>2021</c:v>
                </c:pt>
                <c:pt idx="4">
                  <c:v>2022</c:v>
                </c:pt>
                <c:pt idx="5">
                  <c:v>2023</c:v>
                </c:pt>
                <c:pt idx="6">
                  <c:v>2024 Budget</c:v>
                </c:pt>
              </c:strCache>
            </c:strRef>
          </c:cat>
          <c:val>
            <c:numRef>
              <c:f>Sheet1!$B$2:$B$9</c:f>
              <c:numCache>
                <c:formatCode>#,##0</c:formatCode>
                <c:ptCount val="8"/>
                <c:pt idx="0">
                  <c:v>4783339</c:v>
                </c:pt>
                <c:pt idx="1">
                  <c:v>5046739</c:v>
                </c:pt>
                <c:pt idx="2">
                  <c:v>2516013</c:v>
                </c:pt>
                <c:pt idx="3">
                  <c:v>5417757</c:v>
                </c:pt>
                <c:pt idx="4">
                  <c:v>7105328</c:v>
                </c:pt>
                <c:pt idx="5">
                  <c:v>7726991</c:v>
                </c:pt>
                <c:pt idx="6">
                  <c:v>8408672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6DDF-454B-A1C9-1E2A47CFD920}"/>
            </c:ext>
          </c:extLst>
        </c:ser>
        <c:ser>
          <c:idx val="1"/>
          <c:order val="1"/>
          <c:tx>
            <c:strRef>
              <c:f>Sheet1!$C$1</c:f>
              <c:strCache>
                <c:ptCount val="1"/>
                <c:pt idx="0">
                  <c:v>Gross Margin</c:v>
                </c:pt>
              </c:strCache>
            </c:strRef>
          </c:tx>
          <c:spPr>
            <a:solidFill>
              <a:schemeClr val="accent2"/>
            </a:solidFill>
            <a:ln>
              <a:noFill/>
            </a:ln>
            <a:effectLst/>
          </c:spPr>
          <c:invertIfNegative val="0"/>
          <c:dLbls>
            <c:dLbl>
              <c:idx val="0"/>
              <c:layout>
                <c:manualLayout>
                  <c:x val="9.6618356183171272E-3"/>
                  <c:y val="-2.9186424799263477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E0A-41AD-8F60-0D8DC8738839}"/>
                </c:ext>
              </c:extLst>
            </c:dLbl>
            <c:dLbl>
              <c:idx val="1"/>
              <c:layout>
                <c:manualLayout>
                  <c:x val="1.0869565419852734E-2"/>
                  <c:y val="5.8372849598526955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E0A-41AD-8F60-0D8DC8738839}"/>
                </c:ext>
              </c:extLst>
            </c:dLbl>
            <c:dLbl>
              <c:idx val="2"/>
              <c:layout>
                <c:manualLayout>
                  <c:x val="1.4492753893136978E-2"/>
                  <c:y val="2.9186424799263477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E0A-41AD-8F60-0D8DC8738839}"/>
                </c:ext>
              </c:extLst>
            </c:dLbl>
            <c:dLbl>
              <c:idx val="3"/>
              <c:layout>
                <c:manualLayout>
                  <c:x val="9.6618356183171272E-3"/>
                  <c:y val="-2.9186424799263477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E0A-41AD-8F60-0D8DC8738839}"/>
                </c:ext>
              </c:extLst>
            </c:dLbl>
            <c:dLbl>
              <c:idx val="4"/>
              <c:layout>
                <c:manualLayout>
                  <c:x val="6.0386471450328827E-3"/>
                  <c:y val="-2.9186424799263477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8CB-481C-9A94-F9ABFA2F3780}"/>
                </c:ext>
              </c:extLst>
            </c:dLbl>
            <c:dLbl>
              <c:idx val="5"/>
              <c:layout>
                <c:manualLayout>
                  <c:x val="1.4492753893136978E-2"/>
                  <c:y val="2.9186424799263477E-3"/>
                </c:manualLayout>
              </c:layou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E0A-41AD-8F60-0D8DC8738839}"/>
                </c:ext>
              </c:extLst>
            </c:dLbl>
            <c:dLbl>
              <c:idx val="6"/>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2318-4139-A086-D39E2E8FB1A2}"/>
                </c:ext>
              </c:extLst>
            </c:dLbl>
            <c:dLbl>
              <c:idx val="7"/>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2318-4139-A086-D39E2E8FB1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7"/>
                <c:pt idx="0">
                  <c:v>2018</c:v>
                </c:pt>
                <c:pt idx="1">
                  <c:v>2019</c:v>
                </c:pt>
                <c:pt idx="2">
                  <c:v>2020</c:v>
                </c:pt>
                <c:pt idx="3">
                  <c:v>2021</c:v>
                </c:pt>
                <c:pt idx="4">
                  <c:v>2022</c:v>
                </c:pt>
                <c:pt idx="5">
                  <c:v>2023</c:v>
                </c:pt>
                <c:pt idx="6">
                  <c:v>2024 Budget</c:v>
                </c:pt>
              </c:strCache>
            </c:strRef>
          </c:cat>
          <c:val>
            <c:numRef>
              <c:f>Sheet1!$C$2:$C$9</c:f>
              <c:numCache>
                <c:formatCode>#,##0</c:formatCode>
                <c:ptCount val="8"/>
                <c:pt idx="0">
                  <c:v>9452615</c:v>
                </c:pt>
                <c:pt idx="1">
                  <c:v>9358751</c:v>
                </c:pt>
                <c:pt idx="2">
                  <c:v>6582266</c:v>
                </c:pt>
                <c:pt idx="3">
                  <c:v>6294436</c:v>
                </c:pt>
                <c:pt idx="4">
                  <c:v>4894113</c:v>
                </c:pt>
                <c:pt idx="5">
                  <c:v>6763226</c:v>
                </c:pt>
                <c:pt idx="6">
                  <c:v>8492759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DDF-454B-A1C9-1E2A47CFD920}"/>
            </c:ext>
          </c:extLst>
        </c:ser>
        <c:ser>
          <c:idx val="2"/>
          <c:order val="2"/>
          <c:tx>
            <c:strRef>
              <c:f>Sheet1!$D$1</c:f>
              <c:strCache>
                <c:ptCount val="1"/>
                <c:pt idx="0">
                  <c:v>Contributions</c:v>
                </c:pt>
              </c:strCache>
            </c:strRef>
          </c:tx>
          <c:spPr>
            <a:solidFill>
              <a:schemeClr val="accent3"/>
            </a:solidFill>
            <a:ln>
              <a:noFill/>
            </a:ln>
            <a:effectLst/>
          </c:spPr>
          <c:invertIfNegative val="0"/>
          <c:dLbls>
            <c:dLbl>
              <c:idx val="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2318-4139-A086-D39E2E8FB1A2}"/>
                </c:ext>
              </c:extLst>
            </c:dLbl>
            <c:dLbl>
              <c:idx val="1"/>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2318-4139-A086-D39E2E8FB1A2}"/>
                </c:ext>
              </c:extLst>
            </c:dLbl>
            <c:dLbl>
              <c:idx val="2"/>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2318-4139-A086-D39E2E8FB1A2}"/>
                </c:ext>
              </c:extLst>
            </c:dLbl>
            <c:dLbl>
              <c:idx val="3"/>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2318-4139-A086-D39E2E8FB1A2}"/>
                </c:ext>
              </c:extLst>
            </c:dLbl>
            <c:dLbl>
              <c:idx val="4"/>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D-2318-4139-A086-D39E2E8FB1A2}"/>
                </c:ext>
              </c:extLst>
            </c:dLbl>
            <c:dLbl>
              <c:idx val="5"/>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E-2318-4139-A086-D39E2E8FB1A2}"/>
                </c:ext>
              </c:extLst>
            </c:dLbl>
            <c:dLbl>
              <c:idx val="6"/>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2318-4139-A086-D39E2E8FB1A2}"/>
                </c:ext>
              </c:extLst>
            </c:dLbl>
            <c:dLbl>
              <c:idx val="7"/>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0-2318-4139-A086-D39E2E8FB1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7"/>
                <c:pt idx="0">
                  <c:v>2018</c:v>
                </c:pt>
                <c:pt idx="1">
                  <c:v>2019</c:v>
                </c:pt>
                <c:pt idx="2">
                  <c:v>2020</c:v>
                </c:pt>
                <c:pt idx="3">
                  <c:v>2021</c:v>
                </c:pt>
                <c:pt idx="4">
                  <c:v>2022</c:v>
                </c:pt>
                <c:pt idx="5">
                  <c:v>2023</c:v>
                </c:pt>
                <c:pt idx="6">
                  <c:v>2024 Budget</c:v>
                </c:pt>
              </c:strCache>
            </c:strRef>
          </c:cat>
          <c:val>
            <c:numRef>
              <c:f>Sheet1!$D$2:$D$9</c:f>
              <c:numCache>
                <c:formatCode>#,##0</c:formatCode>
                <c:ptCount val="8"/>
                <c:pt idx="0">
                  <c:v>8385009</c:v>
                </c:pt>
                <c:pt idx="1">
                  <c:v>8863480</c:v>
                </c:pt>
                <c:pt idx="2">
                  <c:v>10256687</c:v>
                </c:pt>
                <c:pt idx="3">
                  <c:v>10775870</c:v>
                </c:pt>
                <c:pt idx="4">
                  <c:v>10548525</c:v>
                </c:pt>
                <c:pt idx="5">
                  <c:v>10841419</c:v>
                </c:pt>
                <c:pt idx="6">
                  <c:v>10500000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9F37-4FAF-8C5E-CBE2B7580F38}"/>
            </c:ext>
          </c:extLst>
        </c:ser>
        <c:dLbls>
          <c:showLegendKey val="0"/>
          <c:showVal val="0"/>
          <c:showCatName val="0"/>
          <c:showSerName val="0"/>
          <c:showPercent val="0"/>
          <c:showBubbleSize val="0"/>
        </c:dLbls>
        <c:gapWidth val="219"/>
        <c:overlap val="100"/>
        <c:axId val="673207272"/>
        <c:axId val="673206880"/>
      </c:barChart>
      <c:catAx>
        <c:axId val="673207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206880"/>
        <c:crosses val="autoZero"/>
        <c:auto val="0"/>
        <c:lblAlgn val="ctr"/>
        <c:lblOffset val="100"/>
        <c:noMultiLvlLbl val="0"/>
      </c:catAx>
      <c:valAx>
        <c:axId val="673206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20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rgbClr val="00B0F0"/>
            </a:solidFill>
            <a:ln>
              <a:noFill/>
            </a:ln>
            <a:effectLst/>
          </c:spPr>
          <c:invertIfNegative val="0"/>
          <c:dPt>
            <c:idx val="14"/>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51A4-426E-B220-79B6733A184F}"/>
              </c:ext>
            </c:extLst>
          </c:dPt>
          <c:dLbls>
            <c:dLbl>
              <c:idx val="0"/>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05D8-4244-B5C0-A28D85A994B3}"/>
                </c:ext>
              </c:extLst>
            </c:dLbl>
            <c:dLbl>
              <c:idx val="1"/>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5D8-4244-B5C0-A28D85A994B3}"/>
                </c:ext>
              </c:extLst>
            </c:dLbl>
            <c:dLbl>
              <c:idx val="2"/>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05D8-4244-B5C0-A28D85A994B3}"/>
                </c:ext>
              </c:extLst>
            </c:dLbl>
            <c:dLbl>
              <c:idx val="3"/>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5D8-4244-B5C0-A28D85A994B3}"/>
                </c:ext>
              </c:extLst>
            </c:dLbl>
            <c:dLbl>
              <c:idx val="4"/>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05D8-4244-B5C0-A28D85A994B3}"/>
                </c:ext>
              </c:extLst>
            </c:dLbl>
            <c:dLbl>
              <c:idx val="5"/>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5D8-4244-B5C0-A28D85A994B3}"/>
                </c:ext>
              </c:extLst>
            </c:dLbl>
            <c:dLbl>
              <c:idx val="6"/>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5D8-4244-B5C0-A28D85A994B3}"/>
                </c:ext>
              </c:extLst>
            </c:dLbl>
            <c:dLbl>
              <c:idx val="7"/>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05D8-4244-B5C0-A28D85A994B3}"/>
                </c:ext>
              </c:extLst>
            </c:dLbl>
            <c:dLbl>
              <c:idx val="8"/>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05D8-4244-B5C0-A28D85A994B3}"/>
                </c:ext>
              </c:extLst>
            </c:dLbl>
            <c:dLbl>
              <c:idx val="9"/>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05D8-4244-B5C0-A28D85A994B3}"/>
                </c:ext>
              </c:extLst>
            </c:dLbl>
            <c:dLbl>
              <c:idx val="10"/>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05D8-4244-B5C0-A28D85A994B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Sheet2!$T$7:$T$16</c:f>
              <c:strCache>
                <c:ptCount val="10"/>
                <c:pt idx="0">
                  <c:v>2015</c:v>
                </c:pt>
                <c:pt idx="1">
                  <c:v>2016</c:v>
                </c:pt>
                <c:pt idx="2">
                  <c:v>2017</c:v>
                </c:pt>
                <c:pt idx="3">
                  <c:v>2018</c:v>
                </c:pt>
                <c:pt idx="4">
                  <c:v>2019</c:v>
                </c:pt>
                <c:pt idx="5">
                  <c:v>2020</c:v>
                </c:pt>
                <c:pt idx="6">
                  <c:v>2021</c:v>
                </c:pt>
                <c:pt idx="7">
                  <c:v>2022</c:v>
                </c:pt>
                <c:pt idx="8">
                  <c:v>2023</c:v>
                </c:pt>
                <c:pt idx="9">
                  <c:v>2024 Budget</c:v>
                </c:pt>
              </c:strCache>
            </c:strRef>
          </c:cat>
          <c:val>
            <c:numRef>
              <c:f>Sheet2!$U$7:$U$16</c:f>
              <c:numCache>
                <c:formatCode>#,##0</c:formatCode>
                <c:ptCount val="10"/>
                <c:pt idx="0">
                  <c:v>7154146</c:v>
                </c:pt>
                <c:pt idx="1">
                  <c:v>7934869</c:v>
                </c:pt>
                <c:pt idx="2">
                  <c:v>8049452</c:v>
                </c:pt>
                <c:pt idx="3">
                  <c:v>8385009</c:v>
                </c:pt>
                <c:pt idx="4">
                  <c:v>8863480</c:v>
                </c:pt>
                <c:pt idx="5">
                  <c:v>10256687</c:v>
                </c:pt>
                <c:pt idx="6">
                  <c:v>10775871</c:v>
                </c:pt>
                <c:pt idx="7">
                  <c:v>10548525</c:v>
                </c:pt>
                <c:pt idx="8">
                  <c:v>10841419</c:v>
                </c:pt>
                <c:pt idx="9">
                  <c:v>10500000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51A4-426E-B220-79B6733A184F}"/>
            </c:ext>
          </c:extLst>
        </c:ser>
        <c:dLbls>
          <c:showLegendKey val="0"/>
          <c:showVal val="0"/>
          <c:showCatName val="0"/>
          <c:showSerName val="0"/>
          <c:showPercent val="0"/>
          <c:showBubbleSize val="0"/>
        </c:dLbls>
        <c:gapWidth val="109"/>
        <c:overlap val="-39"/>
        <c:axId val="673167288"/>
        <c:axId val="673167680"/>
      </c:barChart>
      <c:catAx>
        <c:axId val="67316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0" b="1" i="0" u="none" strike="noStrike" kern="1200" baseline="0" smtId="4294967295">
                <a:solidFill>
                  <a:schemeClr val="tx1">
                    <a:lumMod val="65000"/>
                    <a:lumOff val="35000"/>
                  </a:schemeClr>
                </a:solidFill>
                <a:latin typeface="+mn-lt"/>
                <a:ea typeface="+mn-ea"/>
                <a:cs typeface="+mn-cs"/>
              </a:defRPr>
            </a:pPr>
            <a:endParaRPr lang="en-US"/>
          </a:p>
        </c:txPr>
        <c:crossAx val="673167680"/>
        <c:crosses val="autoZero"/>
        <c:auto val="0"/>
        <c:lblAlgn val="ctr"/>
        <c:lblOffset val="100"/>
        <c:noMultiLvlLbl val="0"/>
      </c:catAx>
      <c:valAx>
        <c:axId val="67316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67316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69779634475708E-2"/>
          <c:y val="3.5914011299610138E-2"/>
          <c:w val="0.89964520931243896"/>
          <c:h val="0.80306243896484375"/>
        </c:manualLayout>
      </c:layout>
      <c:barChart>
        <c:barDir val="col"/>
        <c:grouping val="stacked"/>
        <c:varyColors val="0"/>
        <c:ser>
          <c:idx val="0"/>
          <c:order val="0"/>
          <c:tx>
            <c:strRef>
              <c:f>Sheet1!$B$1</c:f>
              <c:strCache>
                <c:ptCount val="1"/>
                <c:pt idx="0">
                  <c:v>Mail</c:v>
                </c:pt>
              </c:strCache>
            </c:strRef>
          </c:tx>
          <c:spPr>
            <a:solidFill>
              <a:schemeClr val="accent1"/>
            </a:solidFill>
            <a:ln>
              <a:noFill/>
            </a:ln>
            <a:effectLst/>
          </c:spPr>
          <c:invertIfNegative val="0"/>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6554861</c:v>
                </c:pt>
                <c:pt idx="1">
                  <c:v>6719872</c:v>
                </c:pt>
                <c:pt idx="2">
                  <c:v>7368985</c:v>
                </c:pt>
                <c:pt idx="3">
                  <c:v>7607014</c:v>
                </c:pt>
                <c:pt idx="4">
                  <c:v>7504698</c:v>
                </c:pt>
                <c:pt idx="5">
                  <c:v>7862397</c:v>
                </c:pt>
                <c:pt idx="6">
                  <c:v>8128261</c:v>
                </c:pt>
                <c:pt idx="7">
                  <c:v>8281205</c:v>
                </c:pt>
                <c:pt idx="8">
                  <c:v>8111446</c:v>
                </c:pt>
                <c:pt idx="9">
                  <c:v>8034839.9500000002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E0C4-49C6-969A-D52CFAE982D4}"/>
            </c:ext>
          </c:extLst>
        </c:ser>
        <c:ser>
          <c:idx val="1"/>
          <c:order val="1"/>
          <c:tx>
            <c:strRef>
              <c:f>Sheet1!$C$1</c:f>
              <c:strCache>
                <c:ptCount val="1"/>
                <c:pt idx="0">
                  <c:v>Online</c:v>
                </c:pt>
              </c:strCache>
            </c:strRef>
          </c:tx>
          <c:spPr>
            <a:solidFill>
              <a:schemeClr val="accent2"/>
            </a:solidFill>
            <a:ln>
              <a:noFill/>
            </a:ln>
            <a:effectLst/>
          </c:spPr>
          <c:invertIfNegative val="0"/>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343207</c:v>
                </c:pt>
                <c:pt idx="1">
                  <c:v>434274</c:v>
                </c:pt>
                <c:pt idx="2">
                  <c:v>565884</c:v>
                </c:pt>
                <c:pt idx="3">
                  <c:v>802438</c:v>
                </c:pt>
                <c:pt idx="4">
                  <c:v>880311</c:v>
                </c:pt>
                <c:pt idx="5">
                  <c:v>1001083</c:v>
                </c:pt>
                <c:pt idx="6">
                  <c:v>2128426</c:v>
                </c:pt>
                <c:pt idx="7">
                  <c:v>2494665</c:v>
                </c:pt>
                <c:pt idx="8">
                  <c:v>2437079</c:v>
                </c:pt>
                <c:pt idx="9">
                  <c:v>2806579.11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E0C4-49C6-969A-D52CFAE982D4}"/>
            </c:ext>
          </c:extLst>
        </c:ser>
        <c:dLbls>
          <c:showLegendKey val="0"/>
          <c:showVal val="0"/>
          <c:showCatName val="0"/>
          <c:showSerName val="0"/>
          <c:showPercent val="0"/>
          <c:showBubbleSize val="0"/>
        </c:dLbls>
        <c:gapWidth val="150"/>
        <c:overlap val="100"/>
        <c:axId val="673174344"/>
        <c:axId val="673175128"/>
      </c:barChart>
      <c:catAx>
        <c:axId val="67317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175128"/>
        <c:crosses val="autoZero"/>
        <c:auto val="0"/>
        <c:lblAlgn val="ctr"/>
        <c:lblOffset val="100"/>
        <c:tickLblSkip val="1"/>
        <c:noMultiLvlLbl val="0"/>
      </c:catAx>
      <c:valAx>
        <c:axId val="673175128"/>
        <c:scaling>
          <c:orientation val="minMax"/>
          <c:max val="105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17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E3C3-4A0C-9F33-E7CC089D8EA9}"/>
              </c:ext>
            </c:extLst>
          </c:dPt>
          <c:dPt>
            <c:idx val="1"/>
            <c:bubble3D val="0"/>
            <c:spPr>
              <a:solidFill>
                <a:schemeClr val="accent2"/>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E3C3-4A0C-9F33-E7CC089D8EA9}"/>
              </c:ext>
            </c:extLst>
          </c:dPt>
          <c:dPt>
            <c:idx val="2"/>
            <c:bubble3D val="0"/>
            <c:spPr>
              <a:solidFill>
                <a:schemeClr val="accent3"/>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8E9-486B-8424-4ACE4839549C}"/>
              </c:ext>
            </c:extLst>
          </c:dPt>
          <c:dPt>
            <c:idx val="3"/>
            <c:bubble3D val="0"/>
            <c:spPr>
              <a:solidFill>
                <a:schemeClr val="accent4"/>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E3C3-4A0C-9F33-E7CC089D8EA9}"/>
              </c:ext>
            </c:extLst>
          </c:dPt>
          <c:dPt>
            <c:idx val="4"/>
            <c:bubble3D val="0"/>
            <c:spPr>
              <a:solidFill>
                <a:schemeClr val="accent5"/>
              </a:solidFill>
              <a:ln w="19050">
                <a:solidFill>
                  <a:schemeClr val="lt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E3C3-4A0C-9F33-E7CC089D8EA9}"/>
              </c:ext>
            </c:extLst>
          </c:dPt>
          <c:dLbls>
            <c:dLbl>
              <c:idx val="0"/>
              <c:numFmt formatCode="0.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E3C3-4A0C-9F33-E7CC089D8EA9}"/>
                </c:ext>
              </c:extLst>
            </c:dLbl>
            <c:dLbl>
              <c:idx val="1"/>
              <c:numFmt formatCode="0.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E3C3-4A0C-9F33-E7CC089D8EA9}"/>
                </c:ext>
              </c:extLst>
            </c:dLbl>
            <c:dLbl>
              <c:idx val="2"/>
              <c:layout>
                <c:manualLayout>
                  <c:x val="-4.8309178091585636E-3"/>
                  <c:y val="-2.0430497825145721E-2"/>
                </c:manualLayout>
              </c:layout>
              <c:numFmt formatCode="0.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8E9-486B-8424-4ACE4839549C}"/>
                </c:ext>
              </c:extLst>
            </c:dLbl>
            <c:dLbl>
              <c:idx val="3"/>
              <c:layout>
                <c:manualLayout>
                  <c:x val="3.6231884732842445E-3"/>
                  <c:y val="-3.5023711621761322E-2"/>
                </c:manualLayout>
              </c:layout>
              <c:numFmt formatCode="0.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3C3-4A0C-9F33-E7CC089D8EA9}"/>
                </c:ext>
              </c:extLst>
            </c:dLbl>
            <c:dLbl>
              <c:idx val="4"/>
              <c:numFmt formatCode="0.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E3C3-4A0C-9F33-E7CC089D8EA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Sheet1!$A$2:$A$6</c:f>
              <c:strCache>
                <c:ptCount val="5"/>
                <c:pt idx="0">
                  <c:v>Groups</c:v>
                </c:pt>
                <c:pt idx="1">
                  <c:v>Areas and Districts</c:v>
                </c:pt>
                <c:pt idx="2">
                  <c:v>IGCOs</c:v>
                </c:pt>
                <c:pt idx="3">
                  <c:v>Other Orgs</c:v>
                </c:pt>
                <c:pt idx="4">
                  <c:v>Individuals</c:v>
                </c:pt>
              </c:strCache>
            </c:strRef>
          </c:cat>
          <c:val>
            <c:numRef>
              <c:f>Sheet1!$B$2:$B$6</c:f>
              <c:numCache>
                <c:formatCode>"$"#,##0</c:formatCode>
                <c:ptCount val="5"/>
                <c:pt idx="0">
                  <c:v>5950279</c:v>
                </c:pt>
                <c:pt idx="1">
                  <c:v>594429</c:v>
                </c:pt>
                <c:pt idx="2">
                  <c:v>260604</c:v>
                </c:pt>
                <c:pt idx="3">
                  <c:v>496004</c:v>
                </c:pt>
                <c:pt idx="4">
                  <c:v>3540104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48E9-486B-8424-4ACE4839549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57864964008331E-2"/>
          <c:y val="3.3320110291242599E-2"/>
          <c:w val="0.92984688282012939"/>
          <c:h val="0.7398160099983215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57864964008331E-2"/>
          <c:y val="3.3320110291242599E-2"/>
          <c:w val="0.92984688282012939"/>
          <c:h val="0.73981600999832153"/>
        </c:manualLayout>
      </c:layout>
      <c:barChart>
        <c:barDir val="col"/>
        <c:grouping val="clustered"/>
        <c:varyColors val="0"/>
        <c:ser>
          <c:idx val="0"/>
          <c:order val="0"/>
          <c:tx>
            <c:strRef>
              <c:f>Sheet1!$B$1</c:f>
              <c:strCache>
                <c:ptCount val="1"/>
                <c:pt idx="0">
                  <c:v>Number of Contributions</c:v>
                </c:pt>
              </c:strCache>
            </c:strRef>
          </c:tx>
          <c:spPr>
            <a:solidFill>
              <a:schemeClr val="accent1"/>
            </a:solidFill>
            <a:ln>
              <a:noFill/>
            </a:ln>
            <a:effectLst/>
          </c:spPr>
          <c:invertIfNegative val="0"/>
          <c:dLbls>
            <c:dLbl>
              <c:idx val="0"/>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71E0-4442-980D-F86AEE99EB72}"/>
                </c:ext>
              </c:extLst>
            </c:dLbl>
            <c:dLbl>
              <c:idx val="1"/>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71E0-4442-980D-F86AEE99EB72}"/>
                </c:ext>
              </c:extLst>
            </c:dLbl>
            <c:dLbl>
              <c:idx val="2"/>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71E0-4442-980D-F86AEE99EB72}"/>
                </c:ext>
              </c:extLst>
            </c:dLbl>
            <c:dLbl>
              <c:idx val="3"/>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1E0-4442-980D-F86AEE99EB72}"/>
                </c:ext>
              </c:extLst>
            </c:dLbl>
            <c:dLbl>
              <c:idx val="4"/>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71E0-4442-980D-F86AEE99EB72}"/>
                </c:ext>
              </c:extLst>
            </c:dLbl>
            <c:dLbl>
              <c:idx val="5"/>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1E0-4442-980D-F86AEE99EB72}"/>
                </c:ext>
              </c:extLst>
            </c:dLbl>
            <c:dLbl>
              <c:idx val="6"/>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71E0-4442-980D-F86AEE99EB72}"/>
                </c:ext>
              </c:extLst>
            </c:dLbl>
            <c:dLbl>
              <c:idx val="7"/>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71E0-4442-980D-F86AEE99EB72}"/>
                </c:ext>
              </c:extLst>
            </c:dLbl>
            <c:dLbl>
              <c:idx val="8"/>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71E0-4442-980D-F86AEE99EB72}"/>
                </c:ext>
              </c:extLst>
            </c:dLbl>
            <c:dLbl>
              <c:idx val="9"/>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71E0-4442-980D-F86AEE99EB72}"/>
                </c:ext>
              </c:extLst>
            </c:dLbl>
            <c:dLbl>
              <c:idx val="10"/>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71E0-4442-980D-F86AEE99EB72}"/>
                </c:ext>
              </c:extLst>
            </c:dLbl>
            <c:dLbl>
              <c:idx val="11"/>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71E0-4442-980D-F86AEE99EB72}"/>
                </c:ext>
              </c:extLst>
            </c:dLbl>
            <c:dLbl>
              <c:idx val="12"/>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71E0-4442-980D-F86AEE99EB7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Sheet1!$A$2:$A$14</c:f>
              <c:strCache>
                <c:ptCount val="13"/>
                <c:pt idx="0">
                  <c:v>$0 - $50</c:v>
                </c:pt>
                <c:pt idx="1">
                  <c:v>$50 - $100</c:v>
                </c:pt>
                <c:pt idx="2">
                  <c:v>$100 - $150</c:v>
                </c:pt>
                <c:pt idx="3">
                  <c:v>$150 - $200</c:v>
                </c:pt>
                <c:pt idx="4">
                  <c:v>$200 - $300</c:v>
                </c:pt>
                <c:pt idx="5">
                  <c:v>$300 - $400</c:v>
                </c:pt>
                <c:pt idx="6">
                  <c:v>$400 -$500</c:v>
                </c:pt>
                <c:pt idx="7">
                  <c:v>$500 - $600</c:v>
                </c:pt>
                <c:pt idx="8">
                  <c:v>$600 - $700</c:v>
                </c:pt>
                <c:pt idx="9">
                  <c:v>$700 - $800</c:v>
                </c:pt>
                <c:pt idx="10">
                  <c:v>$800 - $900</c:v>
                </c:pt>
                <c:pt idx="11">
                  <c:v>$900 - $1,000</c:v>
                </c:pt>
                <c:pt idx="12">
                  <c:v>1,000 +</c:v>
                </c:pt>
              </c:strCache>
            </c:strRef>
          </c:cat>
          <c:val>
            <c:numRef>
              <c:f>Sheet1!$B$2:$B$14</c:f>
              <c:numCache>
                <c:formatCode>#,##0</c:formatCode>
                <c:ptCount val="13"/>
                <c:pt idx="0" formatCode="General">
                  <c:v>12608</c:v>
                </c:pt>
                <c:pt idx="1">
                  <c:v>13862</c:v>
                </c:pt>
                <c:pt idx="2">
                  <c:v>5175</c:v>
                </c:pt>
                <c:pt idx="3">
                  <c:v>3409</c:v>
                </c:pt>
                <c:pt idx="4">
                  <c:v>3500</c:v>
                </c:pt>
                <c:pt idx="5">
                  <c:v>1427</c:v>
                </c:pt>
                <c:pt idx="6">
                  <c:v>973</c:v>
                </c:pt>
                <c:pt idx="7">
                  <c:v>466</c:v>
                </c:pt>
                <c:pt idx="8">
                  <c:v>223</c:v>
                </c:pt>
                <c:pt idx="9">
                  <c:v>241</c:v>
                </c:pt>
                <c:pt idx="10">
                  <c:v>134</c:v>
                </c:pt>
                <c:pt idx="11">
                  <c:v>121</c:v>
                </c:pt>
                <c:pt idx="12">
                  <c:v>337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106-473D-B2FC-33B23E52E820}"/>
            </c:ext>
          </c:extLst>
        </c:ser>
        <c:dLbls>
          <c:showLegendKey val="0"/>
          <c:showVal val="0"/>
          <c:showCatName val="0"/>
          <c:showSerName val="0"/>
          <c:showPercent val="0"/>
          <c:showBubbleSize val="0"/>
        </c:dLbls>
        <c:gapWidth val="219"/>
        <c:overlap val="-27"/>
        <c:axId val="589396144"/>
        <c:axId val="589386576"/>
      </c:barChart>
      <c:catAx>
        <c:axId val="58939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smtId="4294967295">
                <a:ln>
                  <a:noFill/>
                </a:ln>
                <a:solidFill>
                  <a:schemeClr val="tx1">
                    <a:lumMod val="65000"/>
                    <a:lumOff val="35000"/>
                  </a:schemeClr>
                </a:solidFill>
                <a:latin typeface="+mn-lt"/>
                <a:ea typeface="+mn-ea"/>
                <a:cs typeface="+mn-cs"/>
              </a:defRPr>
            </a:pPr>
            <a:endParaRPr lang="en-US"/>
          </a:p>
        </c:txPr>
        <c:crossAx val="589386576"/>
        <c:crosses val="autoZero"/>
        <c:auto val="0"/>
        <c:lblAlgn val="ctr"/>
        <c:lblOffset val="100"/>
        <c:noMultiLvlLbl val="0"/>
      </c:catAx>
      <c:valAx>
        <c:axId val="58938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58939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57864964008331E-2"/>
          <c:y val="3.3320110291242599E-2"/>
          <c:w val="0.92984688282012939"/>
          <c:h val="0.7398160099983215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38817203044891E-2"/>
          <c:y val="5.0736654549837112E-2"/>
          <c:w val="0.92984688282012939"/>
          <c:h val="0.73981600999832153"/>
        </c:manualLayout>
      </c:layout>
      <c:barChart>
        <c:barDir val="col"/>
        <c:grouping val="clustered"/>
        <c:varyColors val="0"/>
        <c:ser>
          <c:idx val="0"/>
          <c:order val="0"/>
          <c:tx>
            <c:strRef>
              <c:f>Sheet1!$B$1</c:f>
              <c:strCache>
                <c:ptCount val="1"/>
                <c:pt idx="0">
                  <c:v>Number of Contributions</c:v>
                </c:pt>
              </c:strCache>
            </c:strRef>
          </c:tx>
          <c:spPr>
            <a:solidFill>
              <a:schemeClr val="accent1"/>
            </a:solidFill>
            <a:ln>
              <a:noFill/>
            </a:ln>
            <a:effectLst/>
          </c:spPr>
          <c:invertIfNegative val="0"/>
          <c:dLbls>
            <c:dLbl>
              <c:idx val="0"/>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E3C-41C3-A7F0-F27ADC21DA98}"/>
                </c:ext>
              </c:extLst>
            </c:dLbl>
            <c:dLbl>
              <c:idx val="1"/>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2E3C-41C3-A7F0-F27ADC21DA98}"/>
                </c:ext>
              </c:extLst>
            </c:dLbl>
            <c:dLbl>
              <c:idx val="2"/>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2E3C-41C3-A7F0-F27ADC21DA98}"/>
                </c:ext>
              </c:extLst>
            </c:dLbl>
            <c:dLbl>
              <c:idx val="3"/>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2E3C-41C3-A7F0-F27ADC21DA98}"/>
                </c:ext>
              </c:extLst>
            </c:dLbl>
            <c:dLbl>
              <c:idx val="4"/>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2E3C-41C3-A7F0-F27ADC21DA98}"/>
                </c:ext>
              </c:extLst>
            </c:dLbl>
            <c:dLbl>
              <c:idx val="5"/>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2E3C-41C3-A7F0-F27ADC21DA98}"/>
                </c:ext>
              </c:extLst>
            </c:dLbl>
            <c:dLbl>
              <c:idx val="6"/>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2E3C-41C3-A7F0-F27ADC21DA98}"/>
                </c:ext>
              </c:extLst>
            </c:dLbl>
            <c:dLbl>
              <c:idx val="7"/>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2E3C-41C3-A7F0-F27ADC21DA98}"/>
                </c:ext>
              </c:extLst>
            </c:dLbl>
            <c:dLbl>
              <c:idx val="8"/>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2E3C-41C3-A7F0-F27ADC21DA98}"/>
                </c:ext>
              </c:extLst>
            </c:dLbl>
            <c:dLbl>
              <c:idx val="9"/>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2E3C-41C3-A7F0-F27ADC21DA98}"/>
                </c:ext>
              </c:extLst>
            </c:dLbl>
            <c:dLbl>
              <c:idx val="10"/>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2E3C-41C3-A7F0-F27ADC21DA98}"/>
                </c:ext>
              </c:extLst>
            </c:dLbl>
            <c:dLbl>
              <c:idx val="11"/>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2E3C-41C3-A7F0-F27ADC21DA98}"/>
                </c:ext>
              </c:extLst>
            </c:dLbl>
            <c:dLbl>
              <c:idx val="12"/>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2E3C-41C3-A7F0-F27ADC21DA98}"/>
                </c:ext>
              </c:extLst>
            </c:dLbl>
            <c:dLbl>
              <c:idx val="13"/>
              <c:numFmt formatCode="#,##0" sourceLinked="0"/>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D-2E3C-41C3-A7F0-F27ADC21DA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Sheet1!$A$2:$A$15</c:f>
              <c:strCache>
                <c:ptCount val="14"/>
                <c:pt idx="0">
                  <c:v>$0 - $50</c:v>
                </c:pt>
                <c:pt idx="1">
                  <c:v>$50 - $100</c:v>
                </c:pt>
                <c:pt idx="2">
                  <c:v>$100 - $150</c:v>
                </c:pt>
                <c:pt idx="3">
                  <c:v>$150 - $200</c:v>
                </c:pt>
                <c:pt idx="4">
                  <c:v>$200 - $300</c:v>
                </c:pt>
                <c:pt idx="5">
                  <c:v>$300 - $400</c:v>
                </c:pt>
                <c:pt idx="6">
                  <c:v>$400 -$500</c:v>
                </c:pt>
                <c:pt idx="7">
                  <c:v>$500 - $600</c:v>
                </c:pt>
                <c:pt idx="8">
                  <c:v>$600 - $700</c:v>
                </c:pt>
                <c:pt idx="9">
                  <c:v>$700 - $800</c:v>
                </c:pt>
                <c:pt idx="10">
                  <c:v>$800 - $900</c:v>
                </c:pt>
                <c:pt idx="11">
                  <c:v>$900 - $1,000</c:v>
                </c:pt>
                <c:pt idx="12">
                  <c:v>$1,000 - $5,000</c:v>
                </c:pt>
                <c:pt idx="13">
                  <c:v>$5 - 10k (bequest)</c:v>
                </c:pt>
              </c:strCache>
            </c:strRef>
          </c:cat>
          <c:val>
            <c:numRef>
              <c:f>Sheet1!$B$2:$B$15</c:f>
              <c:numCache>
                <c:formatCode>#,##0</c:formatCode>
                <c:ptCount val="14"/>
                <c:pt idx="0" formatCode="General">
                  <c:v>11499</c:v>
                </c:pt>
                <c:pt idx="1">
                  <c:v>8443</c:v>
                </c:pt>
                <c:pt idx="2">
                  <c:v>2181</c:v>
                </c:pt>
                <c:pt idx="3">
                  <c:v>1745</c:v>
                </c:pt>
                <c:pt idx="4">
                  <c:v>1355</c:v>
                </c:pt>
                <c:pt idx="5">
                  <c:v>647</c:v>
                </c:pt>
                <c:pt idx="6">
                  <c:v>559</c:v>
                </c:pt>
                <c:pt idx="7">
                  <c:v>160</c:v>
                </c:pt>
                <c:pt idx="8">
                  <c:v>80</c:v>
                </c:pt>
                <c:pt idx="9">
                  <c:v>66</c:v>
                </c:pt>
                <c:pt idx="10">
                  <c:v>50</c:v>
                </c:pt>
                <c:pt idx="11">
                  <c:v>153</c:v>
                </c:pt>
                <c:pt idx="12">
                  <c:v>275</c:v>
                </c:pt>
                <c:pt idx="13" formatCode="General">
                  <c:v>11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106-473D-B2FC-33B23E52E820}"/>
            </c:ext>
          </c:extLst>
        </c:ser>
        <c:dLbls>
          <c:showLegendKey val="0"/>
          <c:showVal val="0"/>
          <c:showCatName val="0"/>
          <c:showSerName val="0"/>
          <c:showPercent val="0"/>
          <c:showBubbleSize val="0"/>
        </c:dLbls>
        <c:gapWidth val="219"/>
        <c:overlap val="-27"/>
        <c:axId val="589396144"/>
        <c:axId val="589386576"/>
      </c:barChart>
      <c:catAx>
        <c:axId val="58939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smtId="4294967295">
                <a:ln>
                  <a:noFill/>
                </a:ln>
                <a:solidFill>
                  <a:schemeClr val="tx1">
                    <a:lumMod val="65000"/>
                    <a:lumOff val="35000"/>
                  </a:schemeClr>
                </a:solidFill>
                <a:latin typeface="+mn-lt"/>
                <a:ea typeface="+mn-ea"/>
                <a:cs typeface="+mn-cs"/>
              </a:defRPr>
            </a:pPr>
            <a:endParaRPr lang="en-US"/>
          </a:p>
        </c:txPr>
        <c:crossAx val="589386576"/>
        <c:crosses val="autoZero"/>
        <c:auto val="0"/>
        <c:lblAlgn val="ctr"/>
        <c:lblOffset val="100"/>
        <c:noMultiLvlLbl val="0"/>
      </c:catAx>
      <c:valAx>
        <c:axId val="58938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58939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06951260566711"/>
          <c:y val="2.393074706196785E-2"/>
          <c:w val="0.87787222862243652"/>
          <c:h val="0.84796661138534546"/>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1226-48F6-A0D0-09652F1D25B9}"/>
              </c:ext>
            </c:extLst>
          </c:dPt>
          <c:dPt>
            <c:idx val="1"/>
            <c:bubble3D val="0"/>
            <c:spPr>
              <a:solidFill>
                <a:schemeClr val="accent2"/>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1226-48F6-A0D0-09652F1D25B9}"/>
              </c:ext>
            </c:extLst>
          </c:dPt>
          <c:dPt>
            <c:idx val="2"/>
            <c:bubble3D val="0"/>
            <c:spPr>
              <a:solidFill>
                <a:schemeClr val="accent3"/>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1226-48F6-A0D0-09652F1D25B9}"/>
              </c:ext>
            </c:extLst>
          </c:dPt>
          <c:dPt>
            <c:idx val="3"/>
            <c:bubble3D val="0"/>
            <c:spPr>
              <a:solidFill>
                <a:schemeClr val="accent4"/>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1226-48F6-A0D0-09652F1D25B9}"/>
              </c:ext>
            </c:extLst>
          </c:dPt>
          <c:dPt>
            <c:idx val="4"/>
            <c:bubble3D val="0"/>
            <c:spPr>
              <a:solidFill>
                <a:schemeClr val="accent5"/>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1226-48F6-A0D0-09652F1D25B9}"/>
              </c:ext>
            </c:extLst>
          </c:dPt>
          <c:dPt>
            <c:idx val="5"/>
            <c:bubble3D val="0"/>
            <c:spPr>
              <a:solidFill>
                <a:schemeClr val="accent6"/>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1226-48F6-A0D0-09652F1D25B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1226-48F6-A0D0-09652F1D25B9}"/>
              </c:ext>
            </c:extLst>
          </c:dPt>
          <c:dPt>
            <c:idx val="7"/>
            <c:bubble3D val="0"/>
            <c:explosion val="1"/>
            <c:spPr>
              <a:solidFill>
                <a:schemeClr val="accent2">
                  <a:lumMod val="60000"/>
                </a:schemeClr>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1226-48F6-A0D0-09652F1D25B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0-C612-484E-B3AC-D98DC458FF9B}"/>
              </c:ext>
            </c:extLst>
          </c:dPt>
          <c:dLbls>
            <c:dLbl>
              <c:idx val="5"/>
              <c:layout>
                <c:manualLayout>
                  <c:x val="-4.3750002980232239E-2"/>
                  <c:y val="7.7404707670211792E-2"/>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226-48F6-A0D0-09652F1D25B9}"/>
                </c:ext>
              </c:extLst>
            </c:dLbl>
            <c:dLbl>
              <c:idx val="6"/>
              <c:layout>
                <c:manualLayout>
                  <c:x val="-8.1770800054073334E-2"/>
                  <c:y val="1.7074568197131157E-2"/>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manualLayout>
                      <c:w val="9.2604174999999997E-2"/>
                      <c:h val="9.7894190000000006E-2"/>
                    </c:manualLayout>
                  </c15:layout>
                </c:ext>
                <c:ext xmlns:c16="http://schemas.microsoft.com/office/drawing/2014/chart" uri="{C3380CC4-5D6E-409C-BE32-E72D297353CC}">
                  <c16:uniqueId val="{00000006-1226-48F6-A0D0-09652F1D25B9}"/>
                </c:ext>
              </c:extLst>
            </c:dLbl>
            <c:dLbl>
              <c:idx val="7"/>
              <c:layout>
                <c:manualLayout>
                  <c:x val="-9.2708341777324677E-2"/>
                  <c:y val="0"/>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1226-48F6-A0D0-09652F1D25B9}"/>
                </c:ext>
              </c:extLst>
            </c:dLbl>
            <c:dLbl>
              <c:idx val="8"/>
              <c:layout>
                <c:manualLayout>
                  <c:x val="9.5833338797092438E-2"/>
                  <c:y val="7.2851493954658508E-2"/>
                </c:manualLayout>
              </c:layout>
              <c:dLblPos val="bestFit"/>
              <c:showLegendKey val="0"/>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C612-484E-B3AC-D98DC458FF9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Sheet1!$A$2:$A$9</c:f>
              <c:strCache>
                <c:ptCount val="8"/>
                <c:pt idx="0">
                  <c:v>Salaries</c:v>
                </c:pt>
                <c:pt idx="1">
                  <c:v>Payroll Taxes and Employee Benefits</c:v>
                </c:pt>
                <c:pt idx="2">
                  <c:v>Professional Fees</c:v>
                </c:pt>
                <c:pt idx="3">
                  <c:v>Data, Automation and Website</c:v>
                </c:pt>
                <c:pt idx="4">
                  <c:v>Facility and Equipment</c:v>
                </c:pt>
                <c:pt idx="5">
                  <c:v>Travel and Meetings</c:v>
                </c:pt>
                <c:pt idx="6">
                  <c:v>Printing</c:v>
                </c:pt>
                <c:pt idx="7">
                  <c:v>All Other</c:v>
                </c:pt>
              </c:strCache>
            </c:strRef>
          </c:cat>
          <c:val>
            <c:numRef>
              <c:f>Sheet1!$B$2:$B$9</c:f>
              <c:numCache>
                <c:formatCode>#,##0</c:formatCode>
                <c:ptCount val="8"/>
                <c:pt idx="0">
                  <c:v>10000974</c:v>
                </c:pt>
                <c:pt idx="1">
                  <c:v>2894701</c:v>
                </c:pt>
                <c:pt idx="2">
                  <c:v>2240933</c:v>
                </c:pt>
                <c:pt idx="3">
                  <c:v>573593</c:v>
                </c:pt>
                <c:pt idx="4">
                  <c:v>2439736</c:v>
                </c:pt>
                <c:pt idx="5">
                  <c:v>2147709</c:v>
                </c:pt>
                <c:pt idx="6">
                  <c:v>573446</c:v>
                </c:pt>
                <c:pt idx="7">
                  <c:v>887440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E0A1-426B-90C2-9D25E06FAD08}"/>
            </c:ext>
          </c:extLst>
        </c:ser>
        <c:dLbls>
          <c:showLegendKey val="0"/>
          <c:showVal val="0"/>
          <c:showCatName val="0"/>
          <c:showSerName val="0"/>
          <c:showPercent val="0"/>
          <c:showBubbleSize val="0"/>
          <c:showLeaderLines val="1"/>
        </c:dLbls>
        <c:firstSliceAng val="0"/>
      </c:pieChart>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accent1">
        <a:lumMod val="40000"/>
        <a:lumOff val="60000"/>
      </a:schemeClr>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2" y="5"/>
            <a:ext cx="3036218" cy="462145"/>
          </a:xfrm>
          <a:prstGeom prst="rect">
            <a:avLst/>
          </a:prstGeom>
          <a:noFill/>
          <a:ln w="9525">
            <a:noFill/>
            <a:miter lim="800000"/>
          </a:ln>
        </p:spPr>
        <p:txBody>
          <a:bodyPr vert="horz" wrap="square" lIns="93102" tIns="46552" rIns="93102" bIns="46552" numCol="1" anchor="t" anchorCtr="0" compatLnSpc="1">
            <a:prstTxWarp prst="textNoShape">
              <a:avLst/>
            </a:prstTxWarp>
          </a:bodyPr>
          <a:lstStyle>
            <a:lvl1pPr defTabSz="928860" eaLnBrk="1" hangingPunct="1">
              <a:defRPr sz="1000">
                <a:latin typeface="Arial"/>
                <a:cs typeface="Arial"/>
              </a:defRPr>
            </a:lvl1pPr>
          </a:lstStyle>
          <a:p>
            <a:pPr>
              <a:defRPr/>
            </a:pPr>
            <a:r>
              <a:rPr lang="en-US"/>
              <a:t>70th General Service Conference</a:t>
            </a:r>
          </a:p>
        </p:txBody>
      </p:sp>
      <p:sp>
        <p:nvSpPr>
          <p:cNvPr id="40963" name="Rectangle 3"/>
          <p:cNvSpPr>
            <a:spLocks noGrp="1" noChangeArrowheads="1"/>
          </p:cNvSpPr>
          <p:nvPr>
            <p:ph type="dt" sz="quarter" idx="1"/>
          </p:nvPr>
        </p:nvSpPr>
        <p:spPr bwMode="auto">
          <a:xfrm>
            <a:off x="3972561" y="5"/>
            <a:ext cx="3036218" cy="462145"/>
          </a:xfrm>
          <a:prstGeom prst="rect">
            <a:avLst/>
          </a:prstGeom>
          <a:noFill/>
          <a:ln w="9525">
            <a:noFill/>
            <a:miter lim="800000"/>
          </a:ln>
        </p:spPr>
        <p:txBody>
          <a:bodyPr vert="horz" wrap="square" lIns="93102" tIns="46552" rIns="93102" bIns="46552" numCol="1" anchor="t" anchorCtr="0" compatLnSpc="1">
            <a:prstTxWarp prst="textNoShape">
              <a:avLst/>
            </a:prstTxWarp>
          </a:bodyPr>
          <a:lstStyle>
            <a:lvl1pPr algn="r" defTabSz="928860" eaLnBrk="1" hangingPunct="1">
              <a:defRPr sz="1000">
                <a:latin typeface="Arial"/>
                <a:cs typeface="Arial"/>
              </a:defRPr>
            </a:lvl1pPr>
          </a:lstStyle>
          <a:p>
            <a:pPr>
              <a:defRPr/>
            </a:pPr>
            <a:r>
              <a:rPr lang="en-US"/>
              <a:t>Wednesday, April 06, 2016</a:t>
            </a:r>
          </a:p>
        </p:txBody>
      </p:sp>
      <p:sp>
        <p:nvSpPr>
          <p:cNvPr id="40964" name="Rectangle 4"/>
          <p:cNvSpPr>
            <a:spLocks noGrp="1" noChangeArrowheads="1"/>
          </p:cNvSpPr>
          <p:nvPr>
            <p:ph type="ftr" sz="quarter" idx="2"/>
          </p:nvPr>
        </p:nvSpPr>
        <p:spPr bwMode="auto">
          <a:xfrm>
            <a:off x="2"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defTabSz="928860" eaLnBrk="1" hangingPunct="1">
              <a:defRPr sz="1000">
                <a:latin typeface="Arial"/>
                <a:cs typeface="Arial"/>
              </a:defRPr>
            </a:lvl1pPr>
          </a:lstStyle>
          <a:p>
            <a:pPr>
              <a:defRPr/>
            </a:pPr>
            <a:endParaRPr lang="en-US"/>
          </a:p>
        </p:txBody>
      </p:sp>
      <p:sp>
        <p:nvSpPr>
          <p:cNvPr id="40965" name="Rectangle 5"/>
          <p:cNvSpPr>
            <a:spLocks noGrp="1" noChangeArrowheads="1"/>
          </p:cNvSpPr>
          <p:nvPr>
            <p:ph type="sldNum" sz="quarter" idx="3"/>
          </p:nvPr>
        </p:nvSpPr>
        <p:spPr bwMode="auto">
          <a:xfrm>
            <a:off x="3972561"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algn="r" defTabSz="928860" eaLnBrk="1" hangingPunct="1">
              <a:defRPr sz="1000" smtClean="0"/>
            </a:lvl1pPr>
          </a:lstStyle>
          <a:p>
            <a:pPr>
              <a:defRPr/>
            </a:pPr>
            <a:fld id="{63DBF0EB-BCAE-475E-85DB-7D6B915218C1}" type="slidenum">
              <a:rPr lang="en-US"/>
              <a:pPr>
                <a:defRPr/>
              </a:pPr>
              <a:t>‹#›</a:t>
            </a:fld>
            <a:endParaRPr lang="en-US"/>
          </a:p>
        </p:txBody>
      </p:sp>
    </p:spTree>
    <p:extLst>
      <p:ext uri="{BB962C8B-B14F-4D97-AF65-F5344CB8AC3E}">
        <p14:creationId xmlns:p14="http://schemas.microsoft.com/office/powerpoint/2010/main" val="3872255471"/>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8T18:31:36.672"/>
    </inkml:context>
    <inkml:brush xml:id="br0">
      <inkml:brushProperty name="width" value="0.03533" units="cm"/>
      <inkml:brushProperty name="height" value="0.03533" units="cm"/>
    </inkml:brush>
  </inkml:definitions>
  <inkml:trace contextRef="#ctx0" brushRef="#br0">81 3663 1408,'0'0'640,"0"-24"-640,0 17 640,-5 4-640,5-8 0,-6 4-256,6-7 128,-6-1-128,6 8 128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8T18:31:36.672"/>
    </inkml:context>
    <inkml:brush xml:id="br0">
      <inkml:brushProperty name="width" value="0.03533" units="cm"/>
      <inkml:brushProperty name="height" value="0.03533" units="cm"/>
    </inkml:brush>
  </inkml:definitions>
  <inkml:trace contextRef="#ctx0" brushRef="#br0">81 3663 1408,'0'0'640,"0"-24"-640,0 17 640,-5 4-640,5-8 0,-6 4-256,6-7 128,-6-1-128,6 8 128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8T18:31:36.672"/>
    </inkml:context>
    <inkml:brush xml:id="br0">
      <inkml:brushProperty name="width" value="0.03533" units="cm"/>
      <inkml:brushProperty name="height" value="0.03533" units="cm"/>
    </inkml:brush>
  </inkml:definitions>
  <inkml:trace contextRef="#ctx0" brushRef="#br0">81 3663 1408,'0'0'640,"0"-24"-640,0 17 640,-5 4-640,5-8 0,-6 4-256,6-7 128,-6-1-128,6 8 128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9.27552E-39" units="1/dev"/>
        </inkml:channelProperties>
      </inkml:inkSource>
      <inkml:timestamp xml:id="ts0" timeString="2016-03-18T18:31:36.672"/>
    </inkml:context>
    <inkml:brush xml:id="br0">
      <inkml:brushProperty name="width" value="0.03533" units="cm"/>
      <inkml:brushProperty name="height" value="0.03533" units="cm"/>
    </inkml:brush>
  </inkml:definitions>
  <inkml:trace contextRef="#ctx0" brushRef="#br0">81 3663 1408,'0'0'640,"0"-24"-640,0 17 640,-5 4-640,5-8 0,-6 4-256,6-7 128,-6-1-128,6 8 128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8.32371E-43" units="1/dev"/>
        </inkml:channelProperties>
      </inkml:inkSource>
      <inkml:timestamp xml:id="ts0" timeString="2016-03-18T18:31:36.672"/>
    </inkml:context>
    <inkml:brush xml:id="br0">
      <inkml:brushProperty name="width" value="0.03533" units="cm"/>
      <inkml:brushProperty name="height" value="0.03533" units="cm"/>
    </inkml:brush>
  </inkml:definitions>
  <inkml:trace contextRef="#ctx0" brushRef="#br0">81 3663 1408,'0'0'640,"0"-24"-640,0 17 640,-5 4-640,5-8 0,-6 4-256,6-7 128,-6-1-128,6 8 128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3972561" y="5"/>
            <a:ext cx="3036218" cy="462145"/>
          </a:xfrm>
          <a:prstGeom prst="rect">
            <a:avLst/>
          </a:prstGeom>
          <a:noFill/>
          <a:ln w="9525">
            <a:noFill/>
            <a:miter lim="800000"/>
          </a:ln>
        </p:spPr>
        <p:txBody>
          <a:bodyPr vert="horz" wrap="square" lIns="93102" tIns="46552" rIns="93102" bIns="46552" numCol="1" anchor="t" anchorCtr="0" compatLnSpc="1">
            <a:prstTxWarp prst="textNoShape">
              <a:avLst/>
            </a:prstTxWarp>
          </a:bodyPr>
          <a:lstStyle>
            <a:lvl1pPr algn="r" defTabSz="928860" eaLnBrk="1" hangingPunct="1">
              <a:defRPr sz="900" b="1">
                <a:latin typeface="Arial Rounded MT Bold" pitchFamily="34" charset="0"/>
                <a:cs typeface="Arial"/>
              </a:defRPr>
            </a:lvl1pPr>
          </a:lstStyle>
          <a:p>
            <a:pPr>
              <a:defRPr/>
            </a:pPr>
            <a:r>
              <a:rPr lang="en-US"/>
              <a:t>Wednesday, April 06, 2016</a:t>
            </a:r>
          </a:p>
        </p:txBody>
      </p:sp>
      <p:sp>
        <p:nvSpPr>
          <p:cNvPr id="2052" name="Rectangle 4"/>
          <p:cNvSpPr>
            <a:spLocks noGrp="1" noRot="1" noChangeAspect="1" noChangeArrowheads="1" noTextEdit="1"/>
          </p:cNvSpPr>
          <p:nvPr>
            <p:ph type="sldImg" idx="2"/>
          </p:nvPr>
        </p:nvSpPr>
        <p:spPr bwMode="auto">
          <a:xfrm>
            <a:off x="407988" y="696913"/>
            <a:ext cx="6197600" cy="348773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7800" y="4415510"/>
            <a:ext cx="5614811" cy="4185243"/>
          </a:xfrm>
          <a:prstGeom prst="rect">
            <a:avLst/>
          </a:prstGeom>
          <a:noFill/>
          <a:ln w="9525">
            <a:noFill/>
            <a:miter lim="800000"/>
          </a:ln>
        </p:spPr>
        <p:txBody>
          <a:bodyPr vert="horz" wrap="square" lIns="93102" tIns="46552" rIns="93102" bIns="465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2"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defTabSz="928860" eaLnBrk="1" hangingPunct="1">
              <a:defRPr sz="1000">
                <a:latin typeface="Arial"/>
                <a:cs typeface="Arial"/>
              </a:defRPr>
            </a:lvl1pPr>
          </a:lstStyle>
          <a:p>
            <a:pPr>
              <a:defRPr/>
            </a:pPr>
            <a:endParaRPr lang="en-US"/>
          </a:p>
        </p:txBody>
      </p:sp>
      <p:sp>
        <p:nvSpPr>
          <p:cNvPr id="6151" name="Rectangle 7"/>
          <p:cNvSpPr>
            <a:spLocks noGrp="1" noChangeArrowheads="1"/>
          </p:cNvSpPr>
          <p:nvPr>
            <p:ph type="sldNum" sz="quarter" idx="5"/>
          </p:nvPr>
        </p:nvSpPr>
        <p:spPr bwMode="auto">
          <a:xfrm>
            <a:off x="3972561"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algn="r" defTabSz="928860" eaLnBrk="1" hangingPunct="1">
              <a:defRPr sz="1000" smtClean="0"/>
            </a:lvl1pPr>
          </a:lstStyle>
          <a:p>
            <a:pPr>
              <a:defRPr/>
            </a:pPr>
            <a:fld id="{590CA2D0-7DB8-4012-AC6E-4AA8A3C684B9}" type="slidenum">
              <a:rPr lang="en-US"/>
              <a:pPr>
                <a:defRPr/>
              </a:pPr>
              <a:t>‹#›</a:t>
            </a:fld>
            <a:endParaRPr lang="en-US"/>
          </a:p>
        </p:txBody>
      </p:sp>
      <p:sp>
        <p:nvSpPr>
          <p:cNvPr id="2" name="Header Placeholder 1"/>
          <p:cNvSpPr>
            <a:spLocks noGrp="1"/>
          </p:cNvSpPr>
          <p:nvPr>
            <p:ph type="hdr" sz="quarter"/>
          </p:nvPr>
        </p:nvSpPr>
        <p:spPr>
          <a:xfrm>
            <a:off x="2" y="2"/>
            <a:ext cx="3037211" cy="466079"/>
          </a:xfrm>
          <a:prstGeom prst="rect">
            <a:avLst/>
          </a:prstGeom>
        </p:spPr>
        <p:txBody>
          <a:bodyPr vert="horz" lIns="90546" tIns="45273" rIns="90546" bIns="45273" rtlCol="0"/>
          <a:lstStyle>
            <a:lvl1pPr algn="l">
              <a:defRPr sz="1200"/>
            </a:lvl1pPr>
          </a:lstStyle>
          <a:p>
            <a:r>
              <a:rPr lang="en-US"/>
              <a:t>70th General Service Conference</a:t>
            </a:r>
          </a:p>
        </p:txBody>
      </p:sp>
    </p:spTree>
    <p:extLst>
      <p:ext uri="{BB962C8B-B14F-4D97-AF65-F5344CB8AC3E}">
        <p14:creationId xmlns:p14="http://schemas.microsoft.com/office/powerpoint/2010/main" val="3007143454"/>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a:ea typeface="+mn-ea"/>
        <a:cs typeface="Arial"/>
      </a:defRPr>
    </a:lvl1pPr>
    <a:lvl2pPr marL="457200" algn="l" rtl="0" eaLnBrk="0" fontAlgn="base" hangingPunct="0">
      <a:spcBef>
        <a:spcPct val="30000"/>
      </a:spcBef>
      <a:spcAft>
        <a:spcPct val="0"/>
      </a:spcAft>
      <a:defRPr sz="1200" kern="1200">
        <a:solidFill>
          <a:schemeClr val="tx1"/>
        </a:solidFill>
        <a:latin typeface="Arial"/>
        <a:ea typeface="+mn-ea"/>
        <a:cs typeface="Arial"/>
      </a:defRPr>
    </a:lvl2pPr>
    <a:lvl3pPr marL="914400" algn="l" rtl="0" eaLnBrk="0" fontAlgn="base" hangingPunct="0">
      <a:spcBef>
        <a:spcPct val="30000"/>
      </a:spcBef>
      <a:spcAft>
        <a:spcPct val="0"/>
      </a:spcAft>
      <a:defRPr sz="1200" kern="1200">
        <a:solidFill>
          <a:schemeClr val="tx1"/>
        </a:solidFill>
        <a:latin typeface="Arial"/>
        <a:ea typeface="+mn-ea"/>
        <a:cs typeface="Arial"/>
      </a:defRPr>
    </a:lvl3pPr>
    <a:lvl4pPr marL="1371600" algn="l" rtl="0" eaLnBrk="0" fontAlgn="base" hangingPunct="0">
      <a:spcBef>
        <a:spcPct val="30000"/>
      </a:spcBef>
      <a:spcAft>
        <a:spcPct val="0"/>
      </a:spcAft>
      <a:defRPr sz="1200" kern="1200">
        <a:solidFill>
          <a:schemeClr val="tx1"/>
        </a:solidFill>
        <a:latin typeface="Arial"/>
        <a:ea typeface="+mn-ea"/>
        <a:cs typeface="Arial"/>
      </a:defRPr>
    </a:lvl4pPr>
    <a:lvl5pPr marL="1828800" algn="l" rtl="0" eaLnBrk="0" fontAlgn="base" hangingPunct="0">
      <a:spcBef>
        <a:spcPct val="30000"/>
      </a:spcBef>
      <a:spcAft>
        <a:spcPct val="0"/>
      </a:spcAft>
      <a:defRPr sz="1200" kern="1200">
        <a:solidFill>
          <a:schemeClr val="tx1"/>
        </a:solidFill>
        <a:latin typeface="Arial"/>
        <a:ea typeface="+mn-ea"/>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271076" y="3123431"/>
            <a:ext cx="6393034" cy="1147507"/>
          </a:xfrm>
        </p:spPr>
        <p:txBody>
          <a:bodyPr/>
          <a:lstStyle/>
          <a:p>
            <a:pPr algn="just" defTabSz="914066">
              <a:spcAft>
                <a:spcPts val="595"/>
              </a:spcAft>
              <a:defRPr/>
            </a:pPr>
            <a:endParaRPr lang="en-US" sz="800"/>
          </a:p>
        </p:txBody>
      </p:sp>
      <p:sp>
        <p:nvSpPr>
          <p:cNvPr id="2" name="Slide Image Placeholder 1"/>
          <p:cNvSpPr>
            <a:spLocks noGrp="1" noRot="1" noChangeAspect="1"/>
          </p:cNvSpPr>
          <p:nvPr>
            <p:ph type="sldImg"/>
          </p:nvPr>
        </p:nvSpPr>
        <p:spPr>
          <a:xfrm>
            <a:off x="1143000" y="463550"/>
            <a:ext cx="4724400" cy="2659063"/>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96624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5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571243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336593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Image Placeholder 1"/>
          <p:cNvSpPr>
            <a:spLocks noGrp="1" noRot="1" noChangeAspect="1" noTextEdit="1"/>
          </p:cNvSpPr>
          <p:nvPr>
            <p:ph type="sldImg"/>
          </p:nvPr>
        </p:nvSpPr>
        <p:spPr>
          <a:xfrm>
            <a:off x="406400" y="515938"/>
            <a:ext cx="6196013" cy="3486150"/>
          </a:xfrm>
        </p:spPr>
      </p:sp>
      <p:sp>
        <p:nvSpPr>
          <p:cNvPr id="6" name="Notes Placeholder 5"/>
          <p:cNvSpPr>
            <a:spLocks noGrp="1"/>
          </p:cNvSpPr>
          <p:nvPr>
            <p:ph type="body" idx="1"/>
          </p:nvPr>
        </p:nvSpPr>
        <p:spPr>
          <a:xfrm>
            <a:off x="565360" y="4119140"/>
            <a:ext cx="6060603" cy="1283587"/>
          </a:xfrm>
        </p:spPr>
        <p:txBody>
          <a:bodyPr>
            <a:normAutofit/>
          </a:bodyPr>
          <a:lstStyle/>
          <a:p>
            <a:endParaRPr lang="en-US" sz="1100"/>
          </a:p>
        </p:txBody>
      </p:sp>
      <p:sp>
        <p:nvSpPr>
          <p:cNvPr id="2" name="Header Placeholder 1">
            <a:extLst>
              <a:ext uri="{FF2B5EF4-FFF2-40B4-BE49-F238E27FC236}">
                <a16:creationId xmlns:a16="http://schemas.microsoft.com/office/drawing/2014/main" id="{CC995E5E-1873-4292-B73E-AAD29C728121}"/>
              </a:ext>
            </a:extLst>
          </p:cNvPr>
          <p:cNvSpPr>
            <a:spLocks noGrp="1"/>
          </p:cNvSpPr>
          <p:nvPr>
            <p:ph type="hdr" sz="quarter" idx="2"/>
          </p:nvPr>
        </p:nvSpPr>
        <p:spPr/>
        <p:txBody>
          <a:bodyPr/>
          <a:lstStyle/>
          <a:p>
            <a:pPr defTabSz="903942">
              <a:defRPr/>
            </a:pPr>
            <a:r>
              <a:rPr lang="en-US">
                <a:solidFill>
                  <a:srgbClr val="000000"/>
                </a:solidFill>
                <a:latin typeface="Calibri" panose="020F0502020204030204"/>
              </a:rPr>
              <a:t>70th General Service Conference</a:t>
            </a:r>
          </a:p>
        </p:txBody>
      </p:sp>
    </p:spTree>
    <p:extLst>
      <p:ext uri="{BB962C8B-B14F-4D97-AF65-F5344CB8AC3E}">
        <p14:creationId xmlns:p14="http://schemas.microsoft.com/office/powerpoint/2010/main" val="325219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800" y="4195485"/>
            <a:ext cx="6179933" cy="603621"/>
          </a:xfrm>
        </p:spPr>
        <p:txBody>
          <a:bodyPr/>
          <a:lstStyle/>
          <a:p>
            <a:pPr defTabSz="903942">
              <a:defRPr/>
            </a:pPr>
            <a:endParaRPr lang="en-US" sz="800"/>
          </a:p>
        </p:txBody>
      </p:sp>
      <p:sp>
        <p:nvSpPr>
          <p:cNvPr id="4" name="Header Placeholder 3">
            <a:extLst>
              <a:ext uri="{FF2B5EF4-FFF2-40B4-BE49-F238E27FC236}">
                <a16:creationId xmlns:a16="http://schemas.microsoft.com/office/drawing/2014/main" id="{5F126687-D0DC-49D5-835E-6133F365AB9A}"/>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68556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Online contributions have grown from 5.2% of total contributions in 2014 to 25.9% in 2023.</a:t>
            </a:r>
          </a:p>
          <a:p>
            <a:r>
              <a:rPr lang="en-US"/>
              <a:t>In dollars, online contributions have grown from $343K in 2014 to over $2.8M in 2023.</a:t>
            </a:r>
          </a:p>
        </p:txBody>
      </p:sp>
      <p:sp>
        <p:nvSpPr>
          <p:cNvPr id="4" name="Header Placeholder 3"/>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00089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orgs is mostly unlisted groups </a:t>
            </a:r>
          </a:p>
        </p:txBody>
      </p:sp>
      <p:sp>
        <p:nvSpPr>
          <p:cNvPr id="4" name="Header Placeholder 3"/>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9972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458788"/>
            <a:ext cx="4067175" cy="2289175"/>
          </a:xfrm>
        </p:spPr>
      </p:sp>
      <p:sp>
        <p:nvSpPr>
          <p:cNvPr id="3" name="Notes Placeholder 2"/>
          <p:cNvSpPr>
            <a:spLocks noGrp="1"/>
          </p:cNvSpPr>
          <p:nvPr>
            <p:ph type="body" idx="1"/>
          </p:nvPr>
        </p:nvSpPr>
        <p:spPr>
          <a:xfrm>
            <a:off x="640737" y="2837336"/>
            <a:ext cx="5879689" cy="1056338"/>
          </a:xfrm>
        </p:spPr>
        <p:txBody>
          <a:bodyPr/>
          <a:lstStyle/>
          <a:p>
            <a:pPr algn="just">
              <a:spcBef>
                <a:spcPct val="0"/>
              </a:spcBef>
            </a:pPr>
            <a:endParaRPr lang="en-US" sz="800"/>
          </a:p>
        </p:txBody>
      </p:sp>
      <p:sp>
        <p:nvSpPr>
          <p:cNvPr id="4" name="Header Placeholder 3">
            <a:extLst>
              <a:ext uri="{FF2B5EF4-FFF2-40B4-BE49-F238E27FC236}">
                <a16:creationId xmlns:a16="http://schemas.microsoft.com/office/drawing/2014/main" id="{2875E23E-B332-4D47-8B98-880CC350FDFF}"/>
              </a:ext>
            </a:extLst>
          </p:cNvPr>
          <p:cNvSpPr>
            <a:spLocks noGrp="1"/>
          </p:cNvSpPr>
          <p:nvPr>
            <p:ph type="hdr" sz="quarter" idx="2"/>
          </p:nvPr>
        </p:nvSpPr>
        <p:spPr/>
        <p:txBody>
          <a:bodyPr/>
          <a:lstStyle/>
          <a:p>
            <a:endParaRPr lang="en-US"/>
          </a:p>
          <a:p>
            <a:r>
              <a:rPr lang="en-US"/>
              <a:t> 69</a:t>
            </a:r>
            <a:r>
              <a:rPr lang="en-US" baseline="30000"/>
              <a:t>th</a:t>
            </a:r>
            <a:r>
              <a:rPr lang="en-US"/>
              <a:t> General Service Conference</a:t>
            </a:r>
          </a:p>
        </p:txBody>
      </p:sp>
    </p:spTree>
    <p:extLst>
      <p:ext uri="{BB962C8B-B14F-4D97-AF65-F5344CB8AC3E}">
        <p14:creationId xmlns:p14="http://schemas.microsoft.com/office/powerpoint/2010/main" val="158645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0801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6630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282862" y="3225839"/>
            <a:ext cx="6670992" cy="1185130"/>
          </a:xfrm>
        </p:spPr>
        <p:txBody>
          <a:bodyPr/>
          <a:lstStyle/>
          <a:p>
            <a:pPr algn="just" defTabSz="948300">
              <a:spcAft>
                <a:spcPts val="617"/>
              </a:spcAft>
              <a:defRPr/>
            </a:pPr>
            <a:endParaRPr lang="en-US" sz="800"/>
          </a:p>
        </p:txBody>
      </p:sp>
      <p:sp>
        <p:nvSpPr>
          <p:cNvPr id="2" name="Slide Image Placeholder 1"/>
          <p:cNvSpPr>
            <a:spLocks noGrp="1" noRot="1" noChangeAspect="1"/>
          </p:cNvSpPr>
          <p:nvPr>
            <p:ph type="sldImg"/>
          </p:nvPr>
        </p:nvSpPr>
        <p:spPr>
          <a:xfrm>
            <a:off x="1217613" y="479425"/>
            <a:ext cx="4879975" cy="2744788"/>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004440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txBox="1">
            <a:spLocks noGrp="1" noChangeArrowheads="1"/>
          </p:cNvSpPr>
          <p:nvPr/>
        </p:nvSpPr>
        <p:spPr bwMode="auto">
          <a:xfrm>
            <a:off x="3972561" y="8832638"/>
            <a:ext cx="3036218" cy="4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a:p>
        </p:txBody>
      </p:sp>
      <p:sp>
        <p:nvSpPr>
          <p:cNvPr id="21508" name="Rectangle 2"/>
          <p:cNvSpPr>
            <a:spLocks noGrp="1" noRot="1" noChangeAspect="1" noChangeArrowheads="1" noTextEdit="1"/>
          </p:cNvSpPr>
          <p:nvPr>
            <p:ph type="sldImg"/>
          </p:nvPr>
        </p:nvSpPr>
        <p:spPr>
          <a:xfrm>
            <a:off x="1881188" y="533400"/>
            <a:ext cx="3519487" cy="1981200"/>
          </a:xfrm>
        </p:spPr>
      </p:sp>
      <p:sp>
        <p:nvSpPr>
          <p:cNvPr id="6" name="Notes Placeholder 5"/>
          <p:cNvSpPr>
            <a:spLocks noGrp="1"/>
          </p:cNvSpPr>
          <p:nvPr>
            <p:ph type="body" idx="1"/>
          </p:nvPr>
        </p:nvSpPr>
        <p:spPr>
          <a:xfrm>
            <a:off x="496717" y="2515095"/>
            <a:ext cx="5879689" cy="1982203"/>
          </a:xfrm>
        </p:spPr>
        <p:txBody>
          <a:bodyPr>
            <a:noAutofit/>
          </a:bodyPr>
          <a:lstStyle/>
          <a:p>
            <a:pPr algn="just"/>
            <a:endParaRPr lang="en-US" sz="800"/>
          </a:p>
        </p:txBody>
      </p:sp>
      <p:sp>
        <p:nvSpPr>
          <p:cNvPr id="2" name="Header Placeholder 1">
            <a:extLst>
              <a:ext uri="{FF2B5EF4-FFF2-40B4-BE49-F238E27FC236}">
                <a16:creationId xmlns:a16="http://schemas.microsoft.com/office/drawing/2014/main" id="{EEAFA5DA-60B3-4626-A521-D215195F239E}"/>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768937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txBox="1">
            <a:spLocks noGrp="1" noChangeArrowheads="1"/>
          </p:cNvSpPr>
          <p:nvPr/>
        </p:nvSpPr>
        <p:spPr bwMode="auto">
          <a:xfrm>
            <a:off x="3972561" y="8832638"/>
            <a:ext cx="3036218" cy="4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a:p>
        </p:txBody>
      </p:sp>
      <p:sp>
        <p:nvSpPr>
          <p:cNvPr id="27652" name="Rectangle 2"/>
          <p:cNvSpPr>
            <a:spLocks noGrp="1" noRot="1" noChangeAspect="1" noChangeArrowheads="1" noTextEdit="1"/>
          </p:cNvSpPr>
          <p:nvPr>
            <p:ph type="sldImg"/>
          </p:nvPr>
        </p:nvSpPr>
        <p:spPr>
          <a:xfrm>
            <a:off x="1263650" y="609600"/>
            <a:ext cx="4487863" cy="2525713"/>
          </a:xfrm>
        </p:spPr>
      </p:sp>
      <p:sp>
        <p:nvSpPr>
          <p:cNvPr id="5" name="Notes Placeholder 4"/>
          <p:cNvSpPr>
            <a:spLocks noGrp="1"/>
          </p:cNvSpPr>
          <p:nvPr>
            <p:ph type="body" idx="1"/>
          </p:nvPr>
        </p:nvSpPr>
        <p:spPr>
          <a:xfrm>
            <a:off x="655340" y="3214602"/>
            <a:ext cx="5879689" cy="754526"/>
          </a:xfrm>
        </p:spPr>
        <p:txBody>
          <a:bodyPr>
            <a:normAutofit/>
          </a:bodyPr>
          <a:lstStyle/>
          <a:p>
            <a:endParaRPr lang="en-US"/>
          </a:p>
        </p:txBody>
      </p:sp>
      <p:sp>
        <p:nvSpPr>
          <p:cNvPr id="2" name="Header Placeholder 1">
            <a:extLst>
              <a:ext uri="{FF2B5EF4-FFF2-40B4-BE49-F238E27FC236}">
                <a16:creationId xmlns:a16="http://schemas.microsoft.com/office/drawing/2014/main" id="{34BE1772-C6A0-4BF2-A435-78F076AFF432}"/>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65832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txBox="1">
            <a:spLocks noGrp="1" noChangeArrowheads="1"/>
          </p:cNvSpPr>
          <p:nvPr/>
        </p:nvSpPr>
        <p:spPr bwMode="auto">
          <a:xfrm>
            <a:off x="3972561" y="8832638"/>
            <a:ext cx="3036218" cy="4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a:p>
        </p:txBody>
      </p:sp>
      <p:sp>
        <p:nvSpPr>
          <p:cNvPr id="44036" name="Rectangle 2"/>
          <p:cNvSpPr txBox="1">
            <a:spLocks noGrp="1" noChangeArrowheads="1"/>
          </p:cNvSpPr>
          <p:nvPr/>
        </p:nvSpPr>
        <p:spPr bwMode="auto">
          <a:xfrm>
            <a:off x="2" y="5"/>
            <a:ext cx="3036218" cy="46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a:latin typeface="Arial Rounded MT Bold" pitchFamily="34" charset="0"/>
            </a:endParaRPr>
          </a:p>
        </p:txBody>
      </p:sp>
      <p:sp>
        <p:nvSpPr>
          <p:cNvPr id="44038" name="Rectangle 2"/>
          <p:cNvSpPr>
            <a:spLocks noGrp="1" noRot="1" noChangeAspect="1" noChangeArrowheads="1" noTextEdit="1"/>
          </p:cNvSpPr>
          <p:nvPr>
            <p:ph type="sldImg"/>
          </p:nvPr>
        </p:nvSpPr>
        <p:spPr>
          <a:xfrm>
            <a:off x="947738" y="533400"/>
            <a:ext cx="5119687" cy="2881313"/>
          </a:xfrm>
        </p:spPr>
      </p:sp>
      <p:sp>
        <p:nvSpPr>
          <p:cNvPr id="5" name="Notes Placeholder 4"/>
          <p:cNvSpPr>
            <a:spLocks noGrp="1"/>
          </p:cNvSpPr>
          <p:nvPr>
            <p:ph type="body" idx="1"/>
          </p:nvPr>
        </p:nvSpPr>
        <p:spPr>
          <a:xfrm>
            <a:off x="565359" y="3481042"/>
            <a:ext cx="5879689" cy="714445"/>
          </a:xfrm>
        </p:spPr>
        <p:txBody>
          <a:bodyPr/>
          <a:lstStyle/>
          <a:p>
            <a:endParaRPr lang="en-US" sz="800"/>
          </a:p>
        </p:txBody>
      </p:sp>
      <p:sp>
        <p:nvSpPr>
          <p:cNvPr id="2" name="Header Placeholder 1">
            <a:extLst>
              <a:ext uri="{FF2B5EF4-FFF2-40B4-BE49-F238E27FC236}">
                <a16:creationId xmlns:a16="http://schemas.microsoft.com/office/drawing/2014/main" id="{5B3F0D2A-9108-4F87-B719-CBA9ABFD2D35}"/>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10628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422275"/>
            <a:ext cx="6197600" cy="3487738"/>
          </a:xfrm>
        </p:spPr>
      </p:sp>
      <p:sp>
        <p:nvSpPr>
          <p:cNvPr id="3" name="Notes Placeholder 2"/>
          <p:cNvSpPr>
            <a:spLocks noGrp="1"/>
          </p:cNvSpPr>
          <p:nvPr>
            <p:ph type="body" idx="1"/>
          </p:nvPr>
        </p:nvSpPr>
        <p:spPr>
          <a:xfrm>
            <a:off x="333755" y="3910966"/>
            <a:ext cx="6179932" cy="1039046"/>
          </a:xfrm>
        </p:spPr>
        <p:txBody>
          <a:bodyPr/>
          <a:lstStyle/>
          <a:p>
            <a:r>
              <a:rPr lang="en-US"/>
              <a:t>All Other includes: Office Services 28,070 (GV); Insurance 73,419; Bad Debt 44,749 Misc. 420,040 (Misc. includes 253K GV and 49K LV), Selling (GV) 176,263, and credit card and bank fees 144,899</a:t>
            </a:r>
          </a:p>
          <a:p>
            <a:r>
              <a:rPr lang="en-US"/>
              <a:t>Facility and Equipment includes rent and 1,138,889 depreciation</a:t>
            </a:r>
          </a:p>
        </p:txBody>
      </p:sp>
      <p:sp>
        <p:nvSpPr>
          <p:cNvPr id="4" name="Header Placeholder 3">
            <a:extLst>
              <a:ext uri="{FF2B5EF4-FFF2-40B4-BE49-F238E27FC236}">
                <a16:creationId xmlns:a16="http://schemas.microsoft.com/office/drawing/2014/main" id="{B12B5465-FEF4-4C41-997C-9A92618BEA45}"/>
              </a:ext>
            </a:extLst>
          </p:cNvPr>
          <p:cNvSpPr>
            <a:spLocks noGrp="1"/>
          </p:cNvSpPr>
          <p:nvPr>
            <p:ph type="hdr" sz="quarter" idx="2"/>
          </p:nvPr>
        </p:nvSpPr>
        <p:spPr/>
        <p:txBody>
          <a:bodyPr/>
          <a:lstStyle/>
          <a:p>
            <a:endParaRPr lang="en-US"/>
          </a:p>
          <a:p>
            <a:r>
              <a:rPr lang="en-US"/>
              <a:t> 69</a:t>
            </a:r>
            <a:r>
              <a:rPr lang="en-US" baseline="30000"/>
              <a:t>th</a:t>
            </a:r>
            <a:r>
              <a:rPr lang="en-US"/>
              <a:t> General Service Conference</a:t>
            </a:r>
          </a:p>
        </p:txBody>
      </p:sp>
    </p:spTree>
    <p:extLst>
      <p:ext uri="{BB962C8B-B14F-4D97-AF65-F5344CB8AC3E}">
        <p14:creationId xmlns:p14="http://schemas.microsoft.com/office/powerpoint/2010/main" val="3793447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r>
              <a:rPr lang="en-US" sz="800"/>
              <a:t>During 2023, the GV subscription liability was reduced from 1,243,500 to 573,012. In January 2024 it was reduced to 540,000.</a:t>
            </a:r>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143546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7737"/>
          </a:xfrm>
        </p:spPr>
      </p:sp>
      <p:sp>
        <p:nvSpPr>
          <p:cNvPr id="3" name="Notes Placeholder 2"/>
          <p:cNvSpPr>
            <a:spLocks noGrp="1"/>
          </p:cNvSpPr>
          <p:nvPr>
            <p:ph type="body" idx="1"/>
          </p:nvPr>
        </p:nvSpPr>
        <p:spPr>
          <a:xfrm>
            <a:off x="496714" y="4270941"/>
            <a:ext cx="6023714" cy="377264"/>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EE3B4FC1-35A8-4BFA-BBE7-CA1627D3FE47}"/>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131852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802" y="4186053"/>
            <a:ext cx="6179932" cy="1518485"/>
          </a:xfrm>
        </p:spPr>
        <p:txBody>
          <a:bodyPr/>
          <a:lstStyle/>
          <a:p>
            <a:pPr>
              <a:spcBef>
                <a:spcPct val="0"/>
              </a:spcBef>
            </a:pPr>
            <a:endParaRPr lang="en-US" sz="800"/>
          </a:p>
        </p:txBody>
      </p:sp>
      <p:sp>
        <p:nvSpPr>
          <p:cNvPr id="4" name="Header Placeholder 3">
            <a:extLst>
              <a:ext uri="{FF2B5EF4-FFF2-40B4-BE49-F238E27FC236}">
                <a16:creationId xmlns:a16="http://schemas.microsoft.com/office/drawing/2014/main" id="{0D7AEEAC-C41F-4AD9-87F2-1ABAC59D95FB}"/>
              </a:ext>
            </a:extLst>
          </p:cNvPr>
          <p:cNvSpPr>
            <a:spLocks noGrp="1"/>
          </p:cNvSpPr>
          <p:nvPr>
            <p:ph type="hdr" sz="quarter" idx="2"/>
          </p:nvPr>
        </p:nvSpPr>
        <p:spPr/>
        <p:txBody>
          <a:bodyPr/>
          <a:lstStyle/>
          <a:p>
            <a:endParaRPr lang="en-US"/>
          </a:p>
          <a:p>
            <a:r>
              <a:rPr lang="en-US"/>
              <a:t> 69</a:t>
            </a:r>
            <a:r>
              <a:rPr lang="en-US" baseline="30000"/>
              <a:t>th</a:t>
            </a:r>
            <a:r>
              <a:rPr lang="en-US"/>
              <a:t> General Service Conference</a:t>
            </a:r>
          </a:p>
        </p:txBody>
      </p:sp>
    </p:spTree>
    <p:extLst>
      <p:ext uri="{BB962C8B-B14F-4D97-AF65-F5344CB8AC3E}">
        <p14:creationId xmlns:p14="http://schemas.microsoft.com/office/powerpoint/2010/main" val="3365196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695536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533400"/>
            <a:ext cx="3898900" cy="2193925"/>
          </a:xfrm>
        </p:spPr>
      </p:sp>
      <p:sp>
        <p:nvSpPr>
          <p:cNvPr id="3" name="Notes Placeholder 2"/>
          <p:cNvSpPr>
            <a:spLocks noGrp="1"/>
          </p:cNvSpPr>
          <p:nvPr>
            <p:ph type="body" idx="1"/>
          </p:nvPr>
        </p:nvSpPr>
        <p:spPr>
          <a:xfrm>
            <a:off x="346292" y="2727305"/>
            <a:ext cx="6167397" cy="864560"/>
          </a:xfrm>
        </p:spPr>
        <p:txBody>
          <a:bodyPr>
            <a:normAutofit/>
          </a:bodyPr>
          <a:lstStyle/>
          <a:p>
            <a:pPr algn="just">
              <a:spcBef>
                <a:spcPts val="198"/>
              </a:spcBef>
            </a:pPr>
            <a:endParaRPr lang="en-US" sz="800"/>
          </a:p>
        </p:txBody>
      </p:sp>
      <p:sp>
        <p:nvSpPr>
          <p:cNvPr id="4" name="Header Placeholder 3">
            <a:extLst>
              <a:ext uri="{FF2B5EF4-FFF2-40B4-BE49-F238E27FC236}">
                <a16:creationId xmlns:a16="http://schemas.microsoft.com/office/drawing/2014/main" id="{E0C72FF3-7F8D-4DD6-8540-1F0BC93D1E53}"/>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35758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271076" y="3123431"/>
            <a:ext cx="6393034" cy="1147507"/>
          </a:xfrm>
        </p:spPr>
        <p:txBody>
          <a:bodyPr/>
          <a:lstStyle/>
          <a:p>
            <a:pPr algn="just" defTabSz="914066">
              <a:spcAft>
                <a:spcPts val="595"/>
              </a:spcAft>
              <a:defRPr/>
            </a:pPr>
            <a:r>
              <a:rPr lang="en-US" sz="800"/>
              <a:t>The recommendations are:</a:t>
            </a:r>
          </a:p>
          <a:p>
            <a:pPr marL="228600" indent="-228600" algn="just" defTabSz="914066">
              <a:spcAft>
                <a:spcPts val="595"/>
              </a:spcAft>
              <a:buFont typeface="+mj-lt"/>
              <a:buAutoNum type="arabicPeriod"/>
              <a:defRPr/>
            </a:pPr>
            <a:r>
              <a:rPr lang="en-US" sz="800"/>
              <a:t>Ensure that documentation for all pay rate changes is maintained</a:t>
            </a:r>
          </a:p>
          <a:p>
            <a:pPr marL="228600" indent="-228600" algn="just" defTabSz="914066">
              <a:spcAft>
                <a:spcPts val="595"/>
              </a:spcAft>
              <a:buFont typeface="+mj-lt"/>
              <a:buAutoNum type="arabicPeriod"/>
              <a:defRPr/>
            </a:pPr>
            <a:r>
              <a:rPr lang="en-US" sz="800"/>
              <a:t>GV consider using NetSuite instead of QuickBooks Online</a:t>
            </a:r>
          </a:p>
          <a:p>
            <a:pPr marL="228600" indent="-228600" algn="just" defTabSz="914066">
              <a:spcAft>
                <a:spcPts val="595"/>
              </a:spcAft>
              <a:buFont typeface="+mj-lt"/>
              <a:buAutoNum type="arabicPeriod"/>
              <a:defRPr/>
            </a:pPr>
            <a:r>
              <a:rPr lang="en-US" sz="800"/>
              <a:t>GV estimate and update allowance for doubtful accounts regularly</a:t>
            </a:r>
          </a:p>
          <a:p>
            <a:pPr marL="228600" indent="-228600" algn="just" defTabSz="914066">
              <a:spcAft>
                <a:spcPts val="595"/>
              </a:spcAft>
              <a:buFont typeface="+mj-lt"/>
              <a:buAutoNum type="arabicPeriod"/>
              <a:defRPr/>
            </a:pPr>
            <a:r>
              <a:rPr lang="en-US" sz="800"/>
              <a:t>The accounts of GV and LV should be separated and tracked on their own</a:t>
            </a:r>
          </a:p>
          <a:p>
            <a:pPr marL="228600" indent="-228600" algn="just" defTabSz="914066">
              <a:spcAft>
                <a:spcPts val="595"/>
              </a:spcAft>
              <a:buFont typeface="+mj-lt"/>
              <a:buAutoNum type="arabicPeriod"/>
              <a:defRPr/>
            </a:pPr>
            <a:r>
              <a:rPr lang="en-US" sz="800"/>
              <a:t>Revise the intercompany agreement to specify what transactions are appropriate and provide guidance on allocation of expenses</a:t>
            </a:r>
          </a:p>
          <a:p>
            <a:pPr marL="228600" indent="-228600" algn="just" defTabSz="914066">
              <a:spcAft>
                <a:spcPts val="595"/>
              </a:spcAft>
              <a:buFont typeface="+mj-lt"/>
              <a:buAutoNum type="arabicPeriod"/>
              <a:defRPr/>
            </a:pPr>
            <a:r>
              <a:rPr lang="en-US" sz="800"/>
              <a:t>Implement detailed procedures for the regular verification and reconciliation of the post-retirement medical fund liability.</a:t>
            </a:r>
          </a:p>
          <a:p>
            <a:pPr marL="0" indent="0" algn="just" defTabSz="914066">
              <a:spcAft>
                <a:spcPts val="595"/>
              </a:spcAft>
              <a:buFont typeface="+mj-lt"/>
              <a:buNone/>
              <a:defRPr/>
            </a:pPr>
            <a:endParaRPr lang="en-US" sz="800"/>
          </a:p>
        </p:txBody>
      </p:sp>
      <p:sp>
        <p:nvSpPr>
          <p:cNvPr id="2" name="Slide Image Placeholder 1"/>
          <p:cNvSpPr>
            <a:spLocks noGrp="1" noRot="1" noChangeAspect="1"/>
          </p:cNvSpPr>
          <p:nvPr>
            <p:ph type="sldImg"/>
          </p:nvPr>
        </p:nvSpPr>
        <p:spPr>
          <a:xfrm>
            <a:off x="1143000" y="463550"/>
            <a:ext cx="4724400" cy="2659063"/>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00444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282862" y="3225839"/>
            <a:ext cx="6670992" cy="1185130"/>
          </a:xfrm>
        </p:spPr>
        <p:txBody>
          <a:bodyPr/>
          <a:lstStyle/>
          <a:p>
            <a:pPr algn="just" defTabSz="948300">
              <a:spcAft>
                <a:spcPts val="617"/>
              </a:spcAft>
              <a:defRPr/>
            </a:pPr>
            <a:endParaRPr lang="en-US" sz="800"/>
          </a:p>
        </p:txBody>
      </p:sp>
      <p:sp>
        <p:nvSpPr>
          <p:cNvPr id="2" name="Slide Image Placeholder 1"/>
          <p:cNvSpPr>
            <a:spLocks noGrp="1" noRot="1" noChangeAspect="1"/>
          </p:cNvSpPr>
          <p:nvPr>
            <p:ph type="sldImg"/>
          </p:nvPr>
        </p:nvSpPr>
        <p:spPr>
          <a:xfrm>
            <a:off x="1217613" y="479425"/>
            <a:ext cx="4879975" cy="2744788"/>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74595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a:xfrm>
            <a:off x="282862" y="3225839"/>
            <a:ext cx="6670992" cy="1185130"/>
          </a:xfrm>
        </p:spPr>
        <p:txBody>
          <a:bodyPr/>
          <a:lstStyle/>
          <a:p>
            <a:pPr algn="just" defTabSz="948300">
              <a:spcAft>
                <a:spcPts val="617"/>
              </a:spcAft>
              <a:defRPr/>
            </a:pPr>
            <a:endParaRPr lang="en-US" sz="800"/>
          </a:p>
        </p:txBody>
      </p:sp>
      <p:sp>
        <p:nvSpPr>
          <p:cNvPr id="2" name="Slide Image Placeholder 1"/>
          <p:cNvSpPr>
            <a:spLocks noGrp="1" noRot="1" noChangeAspect="1"/>
          </p:cNvSpPr>
          <p:nvPr>
            <p:ph type="sldImg"/>
          </p:nvPr>
        </p:nvSpPr>
        <p:spPr>
          <a:xfrm>
            <a:off x="1217613" y="479425"/>
            <a:ext cx="4879975" cy="2744788"/>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31110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r>
              <a:rPr lang="en-US" sz="800"/>
              <a:t>Cost of services per individual based on 1.4 million individuals</a:t>
            </a:r>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80608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Subs is short for software subscriptions</a:t>
            </a:r>
          </a:p>
        </p:txBody>
      </p:sp>
      <p:sp>
        <p:nvSpPr>
          <p:cNvPr id="4" name="Header Placeholder 3"/>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40797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215756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2"/>
          </p:nvPr>
        </p:nvSpPr>
        <p:spPr/>
        <p:txBody>
          <a:bodyPr/>
          <a:lstStyle/>
          <a:p>
            <a:r>
              <a:rPr lang="en-US"/>
              <a:t>70th General Service Conference</a:t>
            </a:r>
          </a:p>
        </p:txBody>
      </p:sp>
    </p:spTree>
    <p:extLst>
      <p:ext uri="{BB962C8B-B14F-4D97-AF65-F5344CB8AC3E}">
        <p14:creationId xmlns:p14="http://schemas.microsoft.com/office/powerpoint/2010/main" val="169558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1889640816"/>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295310020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2862210351"/>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693123"/>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7292128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2F69-43FB-4487-96B4-F2B2DEEFA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CAB5C-0675-44B3-94F0-B6AE0EA80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CE3A7-727C-44E5-8158-16CCDA30CD30}"/>
              </a:ext>
            </a:extLst>
          </p:cNvPr>
          <p:cNvSpPr>
            <a:spLocks noGrp="1"/>
          </p:cNvSpPr>
          <p:nvPr>
            <p:ph type="dt" sz="half" idx="10"/>
          </p:nvPr>
        </p:nvSpPr>
        <p:spPr/>
        <p:txBody>
          <a:bodyPr/>
          <a:lstStyle/>
          <a:p>
            <a:fld id="{BB7BB328-3707-453A-8F04-12C4E61E90C9}" type="datetime1">
              <a:rPr lang="en-US" smtClean="0"/>
              <a:t>5/25/2024</a:t>
            </a:fld>
            <a:endParaRPr lang="en-US"/>
          </a:p>
        </p:txBody>
      </p:sp>
      <p:sp>
        <p:nvSpPr>
          <p:cNvPr id="5" name="Footer Placeholder 4">
            <a:extLst>
              <a:ext uri="{FF2B5EF4-FFF2-40B4-BE49-F238E27FC236}">
                <a16:creationId xmlns:a16="http://schemas.microsoft.com/office/drawing/2014/main" id="{053520D9-1776-4925-BD6D-247B88FF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1EEF8-DAF0-4019-9545-3A7A78B03221}"/>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4930590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8EA0-491A-49FF-9737-DB0BE3527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4EA05-D21A-4E1C-8411-66C488A31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19298-F1AD-4187-AFCE-DE5AC64E2C09}"/>
              </a:ext>
            </a:extLst>
          </p:cNvPr>
          <p:cNvSpPr>
            <a:spLocks noGrp="1"/>
          </p:cNvSpPr>
          <p:nvPr>
            <p:ph type="dt" sz="half" idx="10"/>
          </p:nvPr>
        </p:nvSpPr>
        <p:spPr/>
        <p:txBody>
          <a:bodyPr/>
          <a:lstStyle/>
          <a:p>
            <a:fld id="{AE638A63-D48E-4AB5-ACFF-53C98E26C819}" type="datetime1">
              <a:rPr lang="en-US" smtClean="0"/>
              <a:t>5/25/2024</a:t>
            </a:fld>
            <a:endParaRPr lang="en-US"/>
          </a:p>
        </p:txBody>
      </p:sp>
      <p:sp>
        <p:nvSpPr>
          <p:cNvPr id="5" name="Footer Placeholder 4">
            <a:extLst>
              <a:ext uri="{FF2B5EF4-FFF2-40B4-BE49-F238E27FC236}">
                <a16:creationId xmlns:a16="http://schemas.microsoft.com/office/drawing/2014/main" id="{7EB842FE-1443-4BAE-AC47-8D96A63EA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06061-1040-4ED3-AD1B-37CD5C30D2A5}"/>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855691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979A-63E6-4961-A7A8-F9FA3134B7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385F0E-938E-4002-A38F-1E7DD27E9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283DD-50FA-4840-AD15-699F4265543E}"/>
              </a:ext>
            </a:extLst>
          </p:cNvPr>
          <p:cNvSpPr>
            <a:spLocks noGrp="1"/>
          </p:cNvSpPr>
          <p:nvPr>
            <p:ph type="dt" sz="half" idx="10"/>
          </p:nvPr>
        </p:nvSpPr>
        <p:spPr/>
        <p:txBody>
          <a:bodyPr/>
          <a:lstStyle/>
          <a:p>
            <a:fld id="{101DE210-C036-4BB8-8E62-79CBD4A1DAF1}" type="datetime1">
              <a:rPr lang="en-US" smtClean="0"/>
              <a:t>5/25/2024</a:t>
            </a:fld>
            <a:endParaRPr lang="en-US"/>
          </a:p>
        </p:txBody>
      </p:sp>
      <p:sp>
        <p:nvSpPr>
          <p:cNvPr id="5" name="Footer Placeholder 4">
            <a:extLst>
              <a:ext uri="{FF2B5EF4-FFF2-40B4-BE49-F238E27FC236}">
                <a16:creationId xmlns:a16="http://schemas.microsoft.com/office/drawing/2014/main" id="{5B00D06B-8331-4833-8FBA-C84821A66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31CE3-F86B-4CFA-9282-95D8BF0E7029}"/>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3531712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CD3B-BFB2-4D7A-841D-EDF8D2192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5B063-DDCD-4321-9AE5-962367F76C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5BA27-6FD0-42F2-9D3E-E2C5AFA54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3C740B-1A4D-41B4-8551-6D930AC821F3}"/>
              </a:ext>
            </a:extLst>
          </p:cNvPr>
          <p:cNvSpPr>
            <a:spLocks noGrp="1"/>
          </p:cNvSpPr>
          <p:nvPr>
            <p:ph type="dt" sz="half" idx="10"/>
          </p:nvPr>
        </p:nvSpPr>
        <p:spPr/>
        <p:txBody>
          <a:bodyPr/>
          <a:lstStyle/>
          <a:p>
            <a:fld id="{FAEC4236-7486-452E-8D28-492999EDD733}" type="datetime1">
              <a:rPr lang="en-US" smtClean="0"/>
              <a:t>5/25/2024</a:t>
            </a:fld>
            <a:endParaRPr lang="en-US"/>
          </a:p>
        </p:txBody>
      </p:sp>
      <p:sp>
        <p:nvSpPr>
          <p:cNvPr id="6" name="Footer Placeholder 5">
            <a:extLst>
              <a:ext uri="{FF2B5EF4-FFF2-40B4-BE49-F238E27FC236}">
                <a16:creationId xmlns:a16="http://schemas.microsoft.com/office/drawing/2014/main" id="{B9D79CC5-8ECE-4FF1-9EB3-614A13B99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1BE18-D03C-43D7-9992-DA0B922456F8}"/>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39460801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31BA-18FF-428A-84B2-F801A5417B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532575-4ECD-4700-9810-E026BED3D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19600-9045-4D1A-B7CB-D41AD5B89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F4DAF-71F5-4077-9945-DABA5B594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D5400-4F96-4A44-9F6A-B2E2C6520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5129E2-5D7E-4B33-BBBA-69B91E78EC34}"/>
              </a:ext>
            </a:extLst>
          </p:cNvPr>
          <p:cNvSpPr>
            <a:spLocks noGrp="1"/>
          </p:cNvSpPr>
          <p:nvPr>
            <p:ph type="dt" sz="half" idx="10"/>
          </p:nvPr>
        </p:nvSpPr>
        <p:spPr/>
        <p:txBody>
          <a:bodyPr/>
          <a:lstStyle/>
          <a:p>
            <a:fld id="{CD54327E-6F08-4CCF-B72A-656882CB31B5}" type="datetime1">
              <a:rPr lang="en-US" smtClean="0"/>
              <a:t>5/25/2024</a:t>
            </a:fld>
            <a:endParaRPr lang="en-US"/>
          </a:p>
        </p:txBody>
      </p:sp>
      <p:sp>
        <p:nvSpPr>
          <p:cNvPr id="8" name="Footer Placeholder 7">
            <a:extLst>
              <a:ext uri="{FF2B5EF4-FFF2-40B4-BE49-F238E27FC236}">
                <a16:creationId xmlns:a16="http://schemas.microsoft.com/office/drawing/2014/main" id="{911D3296-5F23-4265-B58F-29912971F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3A8250-3B64-4D78-A750-C23943FF56E0}"/>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6299485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20F9-968B-4442-A023-9C19D743A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61AA86-50D0-4F1D-A758-7B0E18863EC3}"/>
              </a:ext>
            </a:extLst>
          </p:cNvPr>
          <p:cNvSpPr>
            <a:spLocks noGrp="1"/>
          </p:cNvSpPr>
          <p:nvPr>
            <p:ph type="dt" sz="half" idx="10"/>
          </p:nvPr>
        </p:nvSpPr>
        <p:spPr/>
        <p:txBody>
          <a:bodyPr/>
          <a:lstStyle/>
          <a:p>
            <a:fld id="{75EFD9E1-6494-4FB3-98C9-07D89A1766E8}" type="datetime1">
              <a:rPr lang="en-US" smtClean="0"/>
              <a:t>5/25/2024</a:t>
            </a:fld>
            <a:endParaRPr lang="en-US"/>
          </a:p>
        </p:txBody>
      </p:sp>
      <p:sp>
        <p:nvSpPr>
          <p:cNvPr id="4" name="Footer Placeholder 3">
            <a:extLst>
              <a:ext uri="{FF2B5EF4-FFF2-40B4-BE49-F238E27FC236}">
                <a16:creationId xmlns:a16="http://schemas.microsoft.com/office/drawing/2014/main" id="{2A27B9BE-30D6-4D9A-802F-C35AB89D5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87735C-0A59-46CC-9244-A22D52D61F95}"/>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9910661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1651547478"/>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FD3D4-C615-476A-8009-92CED5569378}"/>
              </a:ext>
            </a:extLst>
          </p:cNvPr>
          <p:cNvSpPr>
            <a:spLocks noGrp="1"/>
          </p:cNvSpPr>
          <p:nvPr>
            <p:ph type="dt" sz="half" idx="10"/>
          </p:nvPr>
        </p:nvSpPr>
        <p:spPr/>
        <p:txBody>
          <a:bodyPr/>
          <a:lstStyle/>
          <a:p>
            <a:fld id="{CED9A47E-B99F-414E-95AF-7F81E94DD68B}" type="datetime1">
              <a:rPr lang="en-US" smtClean="0"/>
              <a:t>5/25/2024</a:t>
            </a:fld>
            <a:endParaRPr lang="en-US"/>
          </a:p>
        </p:txBody>
      </p:sp>
      <p:sp>
        <p:nvSpPr>
          <p:cNvPr id="3" name="Footer Placeholder 2">
            <a:extLst>
              <a:ext uri="{FF2B5EF4-FFF2-40B4-BE49-F238E27FC236}">
                <a16:creationId xmlns:a16="http://schemas.microsoft.com/office/drawing/2014/main" id="{17188372-3F61-41D0-90DA-6950C9E0F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9807B-C9F3-4CE9-AF37-76B9050CCC86}"/>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706916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504B-E4FB-40EC-BA0F-C358250AE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122A4-F887-4484-9005-D71927974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AD45A-0AC9-4625-AC87-084091225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C5F4F-774A-499E-BD66-92842CDB2C12}"/>
              </a:ext>
            </a:extLst>
          </p:cNvPr>
          <p:cNvSpPr>
            <a:spLocks noGrp="1"/>
          </p:cNvSpPr>
          <p:nvPr>
            <p:ph type="dt" sz="half" idx="10"/>
          </p:nvPr>
        </p:nvSpPr>
        <p:spPr/>
        <p:txBody>
          <a:bodyPr/>
          <a:lstStyle/>
          <a:p>
            <a:fld id="{32E8268E-EF13-4ECD-AF54-33357CC2A422}" type="datetime1">
              <a:rPr lang="en-US" smtClean="0"/>
              <a:t>5/25/2024</a:t>
            </a:fld>
            <a:endParaRPr lang="en-US"/>
          </a:p>
        </p:txBody>
      </p:sp>
      <p:sp>
        <p:nvSpPr>
          <p:cNvPr id="6" name="Footer Placeholder 5">
            <a:extLst>
              <a:ext uri="{FF2B5EF4-FFF2-40B4-BE49-F238E27FC236}">
                <a16:creationId xmlns:a16="http://schemas.microsoft.com/office/drawing/2014/main" id="{01A4384B-658C-4040-A9CF-CE8F1835C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680E4-E404-4369-AD78-61206888DF4D}"/>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6060583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8EBF-43A3-40FF-931A-3C326A27F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B24871-D9ED-44E5-9604-E599BEFA8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50558-686A-47D9-8748-AD070B164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66B14-4160-471B-8FC3-D6DD865074EF}"/>
              </a:ext>
            </a:extLst>
          </p:cNvPr>
          <p:cNvSpPr>
            <a:spLocks noGrp="1"/>
          </p:cNvSpPr>
          <p:nvPr>
            <p:ph type="dt" sz="half" idx="10"/>
          </p:nvPr>
        </p:nvSpPr>
        <p:spPr/>
        <p:txBody>
          <a:bodyPr/>
          <a:lstStyle/>
          <a:p>
            <a:fld id="{F444C8EB-D7ED-44AB-B6F3-BA7B2EB16F18}" type="datetime1">
              <a:rPr lang="en-US" smtClean="0"/>
              <a:t>5/25/2024</a:t>
            </a:fld>
            <a:endParaRPr lang="en-US"/>
          </a:p>
        </p:txBody>
      </p:sp>
      <p:sp>
        <p:nvSpPr>
          <p:cNvPr id="6" name="Footer Placeholder 5">
            <a:extLst>
              <a:ext uri="{FF2B5EF4-FFF2-40B4-BE49-F238E27FC236}">
                <a16:creationId xmlns:a16="http://schemas.microsoft.com/office/drawing/2014/main" id="{17C420CE-E27A-477A-9433-2BE87E077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C9AB0-38D6-4EAB-A16A-F020E284727A}"/>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94146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E99B-2DD5-45CB-8E9C-55DAA9B57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F2FD07-7FCE-481E-99C8-658CAC286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5B489-B7FB-4A89-A83E-C51FACE9A991}"/>
              </a:ext>
            </a:extLst>
          </p:cNvPr>
          <p:cNvSpPr>
            <a:spLocks noGrp="1"/>
          </p:cNvSpPr>
          <p:nvPr>
            <p:ph type="dt" sz="half" idx="10"/>
          </p:nvPr>
        </p:nvSpPr>
        <p:spPr/>
        <p:txBody>
          <a:bodyPr/>
          <a:lstStyle/>
          <a:p>
            <a:fld id="{FA4D9D0A-38BE-4EF0-81FA-DC51EA841430}" type="datetime1">
              <a:rPr lang="en-US" smtClean="0"/>
              <a:t>5/25/2024</a:t>
            </a:fld>
            <a:endParaRPr lang="en-US"/>
          </a:p>
        </p:txBody>
      </p:sp>
      <p:sp>
        <p:nvSpPr>
          <p:cNvPr id="5" name="Footer Placeholder 4">
            <a:extLst>
              <a:ext uri="{FF2B5EF4-FFF2-40B4-BE49-F238E27FC236}">
                <a16:creationId xmlns:a16="http://schemas.microsoft.com/office/drawing/2014/main" id="{110F1B87-ADC2-4ECD-8236-CE7B60A98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4B57E-AE8E-4561-8774-B1DBBEEA6BDC}"/>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36229576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10022-86B6-433E-A36B-591FBFCB4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6D25C-6F78-411C-9D5D-8B0174DFB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33F19-E842-493C-9983-9BB3D6DE975A}"/>
              </a:ext>
            </a:extLst>
          </p:cNvPr>
          <p:cNvSpPr>
            <a:spLocks noGrp="1"/>
          </p:cNvSpPr>
          <p:nvPr>
            <p:ph type="dt" sz="half" idx="10"/>
          </p:nvPr>
        </p:nvSpPr>
        <p:spPr/>
        <p:txBody>
          <a:bodyPr/>
          <a:lstStyle/>
          <a:p>
            <a:fld id="{CB9A8F37-B465-4311-984A-8A97608F4BCA}" type="datetime1">
              <a:rPr lang="en-US" smtClean="0"/>
              <a:t>5/25/2024</a:t>
            </a:fld>
            <a:endParaRPr lang="en-US"/>
          </a:p>
        </p:txBody>
      </p:sp>
      <p:sp>
        <p:nvSpPr>
          <p:cNvPr id="5" name="Footer Placeholder 4">
            <a:extLst>
              <a:ext uri="{FF2B5EF4-FFF2-40B4-BE49-F238E27FC236}">
                <a16:creationId xmlns:a16="http://schemas.microsoft.com/office/drawing/2014/main" id="{2969978F-F14C-4867-8137-652CC4AA9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0A380-D00F-4CBA-B4EA-153C3CFD82AA}"/>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6862265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409152232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352904243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69793962"/>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4254405506"/>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300617763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3699048301"/>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69343490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a:p>
        </p:txBody>
      </p:sp>
      <p:sp>
        <p:nvSpPr>
          <p:cNvPr id="8" name="TextBox 7">
            <a:extLst>
              <a:ext uri="{FF2B5EF4-FFF2-40B4-BE49-F238E27FC236}">
                <a16:creationId xmlns:a16="http://schemas.microsoft.com/office/drawing/2014/main" id="{CF2C5DC4-F82E-3BC5-8709-FD447E1ADA8D}"/>
              </a:ext>
            </a:extLst>
          </p:cNvPr>
          <p:cNvSpPr txBox="1"/>
          <p:nvPr userDrawn="1">
            <p:extLst>
              <p:ext uri="{1162E1C5-73C7-4A58-AE30-91384D911F3F}">
                <p184:classification xmlns:p184="http://schemas.microsoft.com/office/powerpoint/2018/4/main" val="ftr"/>
              </p:ext>
            </p:extLst>
          </p:nvPr>
        </p:nvSpPr>
        <p:spPr>
          <a:xfrm>
            <a:off x="5714175" y="6705600"/>
            <a:ext cx="79216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Low Sensitivity</a:t>
            </a:r>
          </a:p>
        </p:txBody>
      </p:sp>
    </p:spTree>
    <p:extLst>
      <p:ext uri="{BB962C8B-B14F-4D97-AF65-F5344CB8AC3E}">
        <p14:creationId xmlns:p14="http://schemas.microsoft.com/office/powerpoint/2010/main" val="14718161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2" r:id="rId13"/>
  </p:sldLayoutIdLst>
  <p:transition spd="med">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B76E5-713F-4B92-A64C-AC800D61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EA123-9738-4961-92E9-6CEAE00E6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2464-6F03-4663-9A41-E0006EB81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A884C-427C-4989-8B37-C35AB10D2572}" type="datetime1">
              <a:rPr lang="en-US" smtClean="0"/>
              <a:t>5/25/2024</a:t>
            </a:fld>
            <a:endParaRPr lang="en-US"/>
          </a:p>
        </p:txBody>
      </p:sp>
      <p:sp>
        <p:nvSpPr>
          <p:cNvPr id="5" name="Footer Placeholder 4">
            <a:extLst>
              <a:ext uri="{FF2B5EF4-FFF2-40B4-BE49-F238E27FC236}">
                <a16:creationId xmlns:a16="http://schemas.microsoft.com/office/drawing/2014/main" id="{E19214AA-59FF-4C9F-9DE3-F51326C8B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2746B-EF15-4EED-9B54-1BF597A8C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4ACC-3B63-487F-A502-B71A7750656B}" type="slidenum">
              <a:rPr lang="en-US" smtClean="0"/>
              <a:t>‹#›</a:t>
            </a:fld>
            <a:endParaRPr lang="en-US"/>
          </a:p>
        </p:txBody>
      </p:sp>
      <p:sp>
        <p:nvSpPr>
          <p:cNvPr id="8" name="TextBox 7">
            <a:extLst>
              <a:ext uri="{FF2B5EF4-FFF2-40B4-BE49-F238E27FC236}">
                <a16:creationId xmlns:a16="http://schemas.microsoft.com/office/drawing/2014/main" id="{FF70CB09-E70B-0BE9-7803-2EDD3A1720EA}"/>
              </a:ext>
            </a:extLst>
          </p:cNvPr>
          <p:cNvSpPr txBox="1"/>
          <p:nvPr userDrawn="1">
            <p:extLst>
              <p:ext uri="{1162E1C5-73C7-4A58-AE30-91384D911F3F}">
                <p184:classification xmlns:p184="http://schemas.microsoft.com/office/powerpoint/2018/4/main" val="ftr"/>
              </p:ext>
            </p:extLst>
          </p:nvPr>
        </p:nvSpPr>
        <p:spPr>
          <a:xfrm>
            <a:off x="5714175" y="6705600"/>
            <a:ext cx="79216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Low Sensitivity</a:t>
            </a:r>
          </a:p>
        </p:txBody>
      </p:sp>
    </p:spTree>
    <p:extLst>
      <p:ext uri="{BB962C8B-B14F-4D97-AF65-F5344CB8AC3E}">
        <p14:creationId xmlns:p14="http://schemas.microsoft.com/office/powerpoint/2010/main" val="5633468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ustomXml" Target="../ink/ink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6324600" y="5562600"/>
            <a:ext cx="5334000" cy="1066800"/>
          </a:xfrm>
        </p:spPr>
        <p:txBody>
          <a:bodyPr>
            <a:normAutofit lnSpcReduction="10000"/>
          </a:bodyPr>
          <a:lstStyle/>
          <a:p>
            <a:pPr marL="0" indent="0" algn="r" eaLnBrk="1" hangingPunct="1">
              <a:lnSpc>
                <a:spcPct val="90000"/>
              </a:lnSpc>
              <a:spcBef>
                <a:spcPct val="0"/>
              </a:spcBef>
              <a:buNone/>
              <a:defRPr/>
            </a:pPr>
            <a:r>
              <a:rPr lang="en-US" altLang="en-US" sz="2400" b="1">
                <a:solidFill>
                  <a:srgbClr val="3366FF"/>
                </a:solidFill>
                <a:effectLst>
                  <a:outerShdw blurRad="38100" dist="38100" dir="2700000" algn="tl">
                    <a:srgbClr val="C0C0C0"/>
                  </a:outerShdw>
                </a:effectLst>
                <a:latin typeface="Arial Narrow" pitchFamily="34" charset="0"/>
              </a:rPr>
              <a:t>Kevin Prior, CFA, CPA</a:t>
            </a:r>
          </a:p>
          <a:p>
            <a:pPr marL="0" indent="0" algn="r" eaLnBrk="1" hangingPunct="1">
              <a:lnSpc>
                <a:spcPct val="90000"/>
              </a:lnSpc>
              <a:spcBef>
                <a:spcPct val="0"/>
              </a:spcBef>
              <a:buNone/>
              <a:defRPr/>
            </a:pPr>
            <a:r>
              <a:rPr lang="en-US" altLang="en-US" sz="2400" b="1">
                <a:solidFill>
                  <a:srgbClr val="3366FF"/>
                </a:solidFill>
                <a:effectLst>
                  <a:outerShdw blurRad="38100" dist="38100" dir="2700000" algn="tl">
                    <a:srgbClr val="C0C0C0"/>
                  </a:outerShdw>
                </a:effectLst>
                <a:latin typeface="Arial Narrow" pitchFamily="34" charset="0"/>
              </a:rPr>
              <a:t>Class A (nonalcoholic) Trustee</a:t>
            </a:r>
          </a:p>
          <a:p>
            <a:pPr marL="0" indent="0" algn="r" eaLnBrk="1" hangingPunct="1">
              <a:lnSpc>
                <a:spcPct val="90000"/>
              </a:lnSpc>
              <a:spcBef>
                <a:spcPct val="0"/>
              </a:spcBef>
              <a:buNone/>
              <a:defRPr/>
            </a:pPr>
            <a:r>
              <a:rPr lang="en-US" altLang="en-US" sz="2400" b="1">
                <a:solidFill>
                  <a:srgbClr val="3366FF"/>
                </a:solidFill>
                <a:effectLst>
                  <a:outerShdw blurRad="38100" dist="38100" dir="2700000" algn="tl">
                    <a:srgbClr val="C0C0C0"/>
                  </a:outerShdw>
                </a:effectLst>
                <a:latin typeface="Arial Narrow" pitchFamily="34" charset="0"/>
              </a:rPr>
              <a:t>General Service Board Treasurer</a:t>
            </a:r>
          </a:p>
        </p:txBody>
      </p:sp>
      <p:pic>
        <p:nvPicPr>
          <p:cNvPr id="4099" name="Picture 6" descr="MC900002168[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3912" y="1929493"/>
            <a:ext cx="853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p:nvSpPr>
        <p:spPr bwMode="auto">
          <a:xfrm>
            <a:off x="0" y="127338"/>
            <a:ext cx="12192000" cy="1015663"/>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eaLnBrk="1" hangingPunct="1">
              <a:spcBef>
                <a:spcPct val="50000"/>
              </a:spcBef>
              <a:defRPr/>
            </a:pPr>
            <a:r>
              <a:rPr lang="en-US" altLang="en-US" sz="4800" b="1">
                <a:solidFill>
                  <a:srgbClr val="3366FF"/>
                </a:solidFill>
                <a:effectLst>
                  <a:outerShdw blurRad="38100" dist="38100" dir="2700000" algn="tl">
                    <a:srgbClr val="C0C0C0"/>
                  </a:outerShdw>
                </a:effectLst>
                <a:latin typeface="Arial Black" panose="020B0A04020102020204" pitchFamily="34" charset="0"/>
              </a:rPr>
              <a:t>AROUND THE PICNIC</a:t>
            </a:r>
            <a:r>
              <a:rPr lang="en-US" altLang="en-US" sz="6000" b="1">
                <a:solidFill>
                  <a:srgbClr val="3366FF"/>
                </a:solidFill>
                <a:effectLst>
                  <a:outerShdw blurRad="38100" dist="38100" dir="2700000" algn="tl">
                    <a:srgbClr val="C0C0C0"/>
                  </a:outerShdw>
                </a:effectLst>
                <a:latin typeface="Arial Black" panose="020B0A04020102020204" pitchFamily="34" charset="0"/>
              </a:rPr>
              <a:t> </a:t>
            </a:r>
            <a:r>
              <a:rPr lang="en-US" altLang="en-US" sz="4800" b="1">
                <a:solidFill>
                  <a:srgbClr val="3366FF"/>
                </a:solidFill>
                <a:effectLst>
                  <a:outerShdw blurRad="38100" dist="38100" dir="2700000" algn="tl">
                    <a:srgbClr val="C0C0C0"/>
                  </a:outerShdw>
                </a:effectLst>
                <a:latin typeface="Arial Black" panose="020B0A04020102020204" pitchFamily="34" charset="0"/>
              </a:rPr>
              <a:t>TABLE</a:t>
            </a:r>
          </a:p>
        </p:txBody>
      </p:sp>
      <p:pic>
        <p:nvPicPr>
          <p:cNvPr id="4101" name="Picture 7" descr="menu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6800" y="1023608"/>
            <a:ext cx="3193918" cy="161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8"/>
          <p:cNvSpPr>
            <a:spLocks noChangeArrowheads="1"/>
          </p:cNvSpPr>
          <p:nvPr/>
        </p:nvSpPr>
        <p:spPr bwMode="auto">
          <a:xfrm>
            <a:off x="5922964" y="1432580"/>
            <a:ext cx="1065211" cy="1371600"/>
          </a:xfrm>
          <a:prstGeom prst="ellipse">
            <a:avLst/>
          </a:prstGeom>
          <a:noFill/>
          <a:ln>
            <a:noFill/>
          </a:ln>
          <a:effectLst/>
        </p:spPr>
        <p:txBody>
          <a:bodyPr wrap="none" anchor="ctr"/>
          <a:lstStyle/>
          <a:p>
            <a:pPr algn="ctr" eaLnBrk="1" hangingPunct="1">
              <a:defRPr/>
            </a:pPr>
            <a:r>
              <a:rPr lang="en-US" altLang="en-US" sz="2000" b="1">
                <a:solidFill>
                  <a:srgbClr val="C00000"/>
                </a:solidFill>
                <a:effectLst>
                  <a:outerShdw blurRad="38100" dist="38100" dir="2700000" algn="tl">
                    <a:srgbClr val="C0C0C0"/>
                  </a:outerShdw>
                </a:effectLst>
                <a:latin typeface="Arial Narrow" pitchFamily="34" charset="0"/>
                <a:cs typeface="Arial"/>
              </a:rPr>
              <a:t>Finance</a:t>
            </a:r>
          </a:p>
          <a:p>
            <a:pPr algn="ctr" eaLnBrk="1" hangingPunct="1">
              <a:defRPr/>
            </a:pPr>
            <a:r>
              <a:rPr lang="en-US" altLang="en-US" sz="2000" b="1">
                <a:solidFill>
                  <a:srgbClr val="C00000"/>
                </a:solidFill>
                <a:effectLst>
                  <a:outerShdw blurRad="38100" dist="38100" dir="2700000" algn="tl">
                    <a:srgbClr val="C0C0C0"/>
                  </a:outerShdw>
                </a:effectLst>
                <a:latin typeface="Arial Narrow" pitchFamily="34" charset="0"/>
                <a:cs typeface="Arial"/>
              </a:rPr>
              <a:t>74th</a:t>
            </a:r>
          </a:p>
          <a:p>
            <a:pPr algn="ctr" eaLnBrk="1" hangingPunct="1">
              <a:defRPr/>
            </a:pPr>
            <a:r>
              <a:rPr lang="en-US" altLang="en-US" sz="2000" b="1">
                <a:solidFill>
                  <a:srgbClr val="C00000"/>
                </a:solidFill>
                <a:effectLst>
                  <a:outerShdw blurRad="38100" dist="38100" dir="2700000" algn="tl">
                    <a:srgbClr val="C0C0C0"/>
                  </a:outerShdw>
                </a:effectLst>
                <a:latin typeface="Arial Narrow" pitchFamily="34" charset="0"/>
                <a:cs typeface="Arial"/>
              </a:rPr>
              <a:t>General Service Conference</a:t>
            </a:r>
          </a:p>
          <a:p>
            <a:pPr algn="ctr" eaLnBrk="1" hangingPunct="1">
              <a:defRPr/>
            </a:pPr>
            <a:endParaRPr lang="en-US" altLang="en-US" sz="2000" b="1">
              <a:solidFill>
                <a:srgbClr val="C00000"/>
              </a:solidFill>
              <a:effectLst>
                <a:outerShdw blurRad="38100" dist="38100" dir="2700000" algn="tl">
                  <a:srgbClr val="C0C0C0"/>
                </a:outerShdw>
              </a:effectLst>
              <a:latin typeface="Arial Narrow" pitchFamily="34" charset="0"/>
              <a:cs typeface="Arial"/>
            </a:endParaRPr>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32159" y="1885426"/>
              <a:ext cx="6480" cy="32040"/>
            </p14:xfrm>
          </p:contentPart>
        </mc:Choice>
        <mc:Fallback>
          <p:pic>
            <p:nvPicPr>
              <p:cNvPr id="3" name="Ink 2"/>
              <p:cNvPicPr/>
              <p:nvPr/>
            </p:nvPicPr>
            <p:blipFill>
              <a:blip r:embed="rId6"/>
              <a:stretch>
                <a:fillRect/>
              </a:stretch>
            </p:blipFill>
            <p:spPr>
              <a:xfrm>
                <a:off x="-138639" y="1878946"/>
                <a:ext cx="18720" cy="44280"/>
              </a:xfrm>
              <a:prstGeom prst="rect">
                <a:avLst/>
              </a:prstGeom>
            </p:spPr>
          </p:pic>
        </mc:Fallback>
      </mc:AlternateContent>
      <p:cxnSp>
        <p:nvCxnSpPr>
          <p:cNvPr id="2" name="Straight Connector 1"/>
          <p:cNvCxnSpPr/>
          <p:nvPr/>
        </p:nvCxnSpPr>
        <p:spPr>
          <a:xfrm>
            <a:off x="5159375" y="2514600"/>
            <a:ext cx="1828800" cy="1828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a:solidFill>
                  <a:srgbClr val="3366FF"/>
                </a:solidFill>
                <a:latin typeface="Arial Black" panose="020B0A04020102020204" pitchFamily="34" charset="0"/>
              </a:rPr>
              <a:t>2023 </a:t>
            </a:r>
            <a:r>
              <a:rPr lang="en-US" altLang="en-US" sz="3200" b="1">
                <a:solidFill>
                  <a:srgbClr val="3366FF"/>
                </a:solidFill>
                <a:highlight>
                  <a:srgbClr val="FFFF00"/>
                </a:highlight>
                <a:latin typeface="Arial Black" panose="020B0A04020102020204" pitchFamily="34" charset="0"/>
              </a:rPr>
              <a:t>GRAPEVINE</a:t>
            </a:r>
            <a:r>
              <a:rPr lang="en-US" altLang="en-US" sz="3200" b="1">
                <a:solidFill>
                  <a:srgbClr val="3366FF"/>
                </a:solidFill>
                <a:latin typeface="Arial Black" panose="020B0A04020102020204" pitchFamily="34" charset="0"/>
              </a:rPr>
              <a:t> FINANCIAL HIGHLIGHTS</a:t>
            </a:r>
            <a:endParaRPr lang="en-US" sz="3200">
              <a:solidFill>
                <a:srgbClr val="3366FF"/>
              </a:solidFill>
              <a:latin typeface="Arial Black" panose="020B0A04020102020204" pitchFamily="34" charset="0"/>
            </a:endParaRPr>
          </a:p>
        </p:txBody>
      </p:sp>
      <p:sp>
        <p:nvSpPr>
          <p:cNvPr id="3" name="Content Placeholder 2"/>
          <p:cNvSpPr>
            <a:spLocks noGrp="1"/>
          </p:cNvSpPr>
          <p:nvPr>
            <p:ph idx="1"/>
          </p:nvPr>
        </p:nvSpPr>
        <p:spPr>
          <a:xfrm>
            <a:off x="381000" y="1219200"/>
            <a:ext cx="11582400" cy="5181600"/>
          </a:xfrm>
        </p:spPr>
        <p:txBody>
          <a:bodyPr>
            <a:normAutofit fontScale="92500" lnSpcReduction="20000"/>
          </a:bodyPr>
          <a:lstStyle/>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App launch – September 1,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Grapevine paid print subscription income decreased 12% in 2023. Subscription income for the online, complete and mobile app magazine increased 72% due to the mobile app and increased Complete subscriptions.</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2023 Grapevine results were a gross margin on subscriptions of $601,088 and a gross margin of $562,746 on other published items. Operating expenses of $2,059,058 resulted in an operating loss of $888,465 compared to a loss of $404,940 in 2022.</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General Fund support of La Viña service activity was $753,376 in 2023, compared to $636,604 in 2022.</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La Viña magazine circulation decreased by 3.0% in 2023 compared to a 4.3% increase in 2022.</a:t>
            </a:r>
          </a:p>
          <a:p>
            <a:pPr marL="515938" indent="-515938">
              <a:lnSpc>
                <a:spcPct val="110000"/>
              </a:lnSpc>
              <a:spcBef>
                <a:spcPct val="0"/>
              </a:spcBef>
              <a:spcAft>
                <a:spcPts val="400"/>
              </a:spcAft>
              <a:buClr>
                <a:srgbClr val="3366FF"/>
              </a:buClr>
              <a:buFont typeface="Wingdings" panose="05000000000000000000" pitchFamily="2" charset="2"/>
              <a:buChar char="v"/>
            </a:pPr>
            <a:endParaRPr lang="en-US">
              <a:latin typeface="Arial Narrow" pitchFamily="34" charset="0"/>
            </a:endParaRPr>
          </a:p>
        </p:txBody>
      </p:sp>
    </p:spTree>
    <p:extLst>
      <p:ext uri="{BB962C8B-B14F-4D97-AF65-F5344CB8AC3E}">
        <p14:creationId xmlns:p14="http://schemas.microsoft.com/office/powerpoint/2010/main" val="345314834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a:solidFill>
                  <a:srgbClr val="3366FF"/>
                </a:solidFill>
                <a:latin typeface="Arial Black" panose="020B0A04020102020204" pitchFamily="34" charset="0"/>
              </a:rPr>
              <a:t>2024 </a:t>
            </a:r>
            <a:r>
              <a:rPr lang="en-US" altLang="en-US" sz="3200" b="1">
                <a:solidFill>
                  <a:srgbClr val="3366FF"/>
                </a:solidFill>
                <a:highlight>
                  <a:srgbClr val="FFFF00"/>
                </a:highlight>
                <a:latin typeface="Arial Black" panose="020B0A04020102020204" pitchFamily="34" charset="0"/>
              </a:rPr>
              <a:t>GSO</a:t>
            </a:r>
            <a:r>
              <a:rPr lang="en-US" altLang="en-US" sz="3200" b="1">
                <a:solidFill>
                  <a:srgbClr val="3366FF"/>
                </a:solidFill>
                <a:latin typeface="Arial Black" panose="020B0A04020102020204" pitchFamily="34" charset="0"/>
              </a:rPr>
              <a:t> BUDGET</a:t>
            </a:r>
            <a:endParaRPr lang="en-US" sz="3200">
              <a:solidFill>
                <a:srgbClr val="3366FF"/>
              </a:solidFill>
              <a:latin typeface="Arial Black" panose="020B0A04020102020204" pitchFamily="34" charset="0"/>
            </a:endParaRPr>
          </a:p>
        </p:txBody>
      </p:sp>
      <p:sp>
        <p:nvSpPr>
          <p:cNvPr id="3" name="Content Placeholder 2"/>
          <p:cNvSpPr>
            <a:spLocks noGrp="1"/>
          </p:cNvSpPr>
          <p:nvPr>
            <p:ph idx="1"/>
          </p:nvPr>
        </p:nvSpPr>
        <p:spPr>
          <a:xfrm>
            <a:off x="304800" y="1600200"/>
            <a:ext cx="11582400" cy="4724400"/>
          </a:xfrm>
        </p:spPr>
        <p:txBody>
          <a:bodyPr>
            <a:normAutofit/>
          </a:bodyPr>
          <a:lstStyle/>
          <a:p>
            <a:pPr marL="515938" indent="-515938">
              <a:lnSpc>
                <a:spcPct val="110000"/>
              </a:lnSpc>
              <a:spcBef>
                <a:spcPct val="0"/>
              </a:spcBef>
              <a:spcAft>
                <a:spcPts val="400"/>
              </a:spcAft>
              <a:buClr>
                <a:srgbClr val="3366FF"/>
              </a:buClr>
              <a:buFont typeface="Wingdings" panose="05000000000000000000" pitchFamily="2" charset="2"/>
              <a:buChar char="v"/>
            </a:pPr>
            <a:endParaRPr lang="en-US">
              <a:latin typeface="Arial Narrow" pitchFamily="34" charset="0"/>
            </a:endParaRP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Operating revenue $19,642,359 compared to $18,056,782 in 2023.</a:t>
            </a:r>
          </a:p>
          <a:p>
            <a:pPr marL="973138" lvl="1" indent="-515938">
              <a:lnSpc>
                <a:spcPct val="100000"/>
              </a:lnSpc>
              <a:spcBef>
                <a:spcPct val="0"/>
              </a:spcBef>
              <a:spcAft>
                <a:spcPts val="2000"/>
              </a:spcAft>
              <a:buClr>
                <a:srgbClr val="3366FF"/>
              </a:buClr>
              <a:buFont typeface="Wingdings" panose="05000000000000000000" pitchFamily="2" charset="2"/>
              <a:buChar char="v"/>
            </a:pPr>
            <a:r>
              <a:rPr lang="en-US" sz="2500">
                <a:latin typeface="Arial Narrow" pitchFamily="34" charset="0"/>
              </a:rPr>
              <a:t>Contributions $10,500,000 compared to $10,841,419 in 2023.</a:t>
            </a:r>
          </a:p>
          <a:p>
            <a:pPr marL="973138" lvl="1" indent="-515938">
              <a:lnSpc>
                <a:spcPct val="100000"/>
              </a:lnSpc>
              <a:spcBef>
                <a:spcPct val="0"/>
              </a:spcBef>
              <a:spcAft>
                <a:spcPts val="2000"/>
              </a:spcAft>
              <a:buClr>
                <a:srgbClr val="3366FF"/>
              </a:buClr>
              <a:buFont typeface="Wingdings" panose="05000000000000000000" pitchFamily="2" charset="2"/>
              <a:buChar char="v"/>
            </a:pPr>
            <a:r>
              <a:rPr lang="en-US" sz="2500">
                <a:latin typeface="Arial Narrow" pitchFamily="34" charset="0"/>
              </a:rPr>
              <a:t>Literature gross margin $8,492,759 compared to $6,763,226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Total operating expense $19,024,414 before $1.02M depreciation compared to $17,474,874 before $1.06M depreciation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Operating surplus of $617,945 before depreciation compared to $581,907 surplus in 2023.</a:t>
            </a:r>
          </a:p>
        </p:txBody>
      </p:sp>
    </p:spTree>
    <p:extLst>
      <p:ext uri="{BB962C8B-B14F-4D97-AF65-F5344CB8AC3E}">
        <p14:creationId xmlns:p14="http://schemas.microsoft.com/office/powerpoint/2010/main" val="237473269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a:solidFill>
                  <a:srgbClr val="3366FF"/>
                </a:solidFill>
                <a:latin typeface="Arial Black" panose="020B0A04020102020204" pitchFamily="34" charset="0"/>
              </a:rPr>
              <a:t>2024 </a:t>
            </a:r>
            <a:r>
              <a:rPr lang="en-US" altLang="en-US" sz="3200" b="1">
                <a:solidFill>
                  <a:srgbClr val="3366FF"/>
                </a:solidFill>
                <a:highlight>
                  <a:srgbClr val="FFFF00"/>
                </a:highlight>
                <a:latin typeface="Arial Black" panose="020B0A04020102020204" pitchFamily="34" charset="0"/>
              </a:rPr>
              <a:t>GRAPEVINE</a:t>
            </a:r>
            <a:r>
              <a:rPr lang="en-US" altLang="en-US" sz="3200" b="1">
                <a:solidFill>
                  <a:srgbClr val="3366FF"/>
                </a:solidFill>
                <a:latin typeface="Arial Black" panose="020B0A04020102020204" pitchFamily="34" charset="0"/>
              </a:rPr>
              <a:t> BUDGET</a:t>
            </a:r>
            <a:endParaRPr lang="en-US" sz="3200">
              <a:solidFill>
                <a:srgbClr val="3366FF"/>
              </a:solidFill>
              <a:latin typeface="Arial Black" panose="020B0A04020102020204" pitchFamily="34" charset="0"/>
            </a:endParaRPr>
          </a:p>
        </p:txBody>
      </p:sp>
      <p:sp>
        <p:nvSpPr>
          <p:cNvPr id="3" name="Content Placeholder 2"/>
          <p:cNvSpPr>
            <a:spLocks noGrp="1"/>
          </p:cNvSpPr>
          <p:nvPr>
            <p:ph idx="1"/>
          </p:nvPr>
        </p:nvSpPr>
        <p:spPr>
          <a:xfrm>
            <a:off x="304800" y="1676400"/>
            <a:ext cx="11582400" cy="4724400"/>
          </a:xfrm>
        </p:spPr>
        <p:txBody>
          <a:bodyPr>
            <a:normAutofit fontScale="92500" lnSpcReduction="10000"/>
          </a:bodyPr>
          <a:lstStyle/>
          <a:p>
            <a:pPr marL="515938" indent="-515938">
              <a:lnSpc>
                <a:spcPct val="110000"/>
              </a:lnSpc>
              <a:spcBef>
                <a:spcPct val="0"/>
              </a:spcBef>
              <a:spcAft>
                <a:spcPts val="400"/>
              </a:spcAft>
              <a:buClr>
                <a:srgbClr val="3366FF"/>
              </a:buClr>
              <a:buFont typeface="Wingdings" panose="05000000000000000000" pitchFamily="2" charset="2"/>
              <a:buChar char="v"/>
            </a:pPr>
            <a:endParaRPr lang="en-US">
              <a:latin typeface="Arial Narrow" pitchFamily="34" charset="0"/>
            </a:endParaRP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Print magazine circulation expected to decrease to 46,969 from 49,296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Online and Complete circulation to increase to 4,625 from 3,002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10,069 new app subscribers compared to 3,400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Gross margin on subscriptions $1,147,021 compared to $601,088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Grapevine net deficit of $582,572 compared to a net deficit of $888,465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La Viña magazine circulation to increase to 6,782 compared to 6,484 in 2023.</a:t>
            </a:r>
          </a:p>
          <a:p>
            <a:pPr marL="515938" indent="-515938">
              <a:lnSpc>
                <a:spcPct val="100000"/>
              </a:lnSpc>
              <a:spcBef>
                <a:spcPct val="0"/>
              </a:spcBef>
              <a:spcAft>
                <a:spcPts val="2000"/>
              </a:spcAft>
              <a:buClr>
                <a:srgbClr val="3366FF"/>
              </a:buClr>
              <a:buFont typeface="Wingdings" panose="05000000000000000000" pitchFamily="2" charset="2"/>
              <a:buChar char="v"/>
            </a:pPr>
            <a:r>
              <a:rPr lang="en-US">
                <a:latin typeface="Arial Narrow" pitchFamily="34" charset="0"/>
              </a:rPr>
              <a:t>General Fund La Viña support of $569,512 compared to $753,376 in 2023.</a:t>
            </a:r>
          </a:p>
        </p:txBody>
      </p:sp>
    </p:spTree>
    <p:extLst>
      <p:ext uri="{BB962C8B-B14F-4D97-AF65-F5344CB8AC3E}">
        <p14:creationId xmlns:p14="http://schemas.microsoft.com/office/powerpoint/2010/main" val="318572593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290" name="Picture 7" descr="black and white baske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6200" y="685800"/>
            <a:ext cx="4671646" cy="4953000"/>
          </a:xfrm>
          <a:prstGeom prst="rect">
            <a:avLst/>
          </a:prstGeom>
          <a:solidFill>
            <a:srgbClr val="CCECFF"/>
          </a:solidFill>
          <a:ln>
            <a:noFill/>
          </a:ln>
          <a:effectLst>
            <a:glow rad="127000">
              <a:srgbClr val="CCECFF"/>
            </a:glow>
            <a:outerShdw blurRad="50800" dist="50800" dir="5400000" algn="ctr" rotWithShape="0">
              <a:srgbClr val="CCECFF"/>
            </a:outerShdw>
          </a:effectLst>
        </p:spPr>
      </p:pic>
      <p:sp>
        <p:nvSpPr>
          <p:cNvPr id="12292" name="Rectangle 6"/>
          <p:cNvSpPr>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3200" b="1" i="0" u="none" strike="noStrike" kern="1200" cap="none" spc="0" normalizeH="0" baseline="0" noProof="0">
                <a:ln>
                  <a:noFill/>
                </a:ln>
                <a:solidFill>
                  <a:srgbClr val="3366FF"/>
                </a:solidFill>
                <a:effectLst/>
                <a:uLnTx/>
                <a:uFillTx/>
                <a:latin typeface="Arial Black" panose="020B0A04020102020204" pitchFamily="34" charset="0"/>
                <a:ea typeface="+mn-ea"/>
                <a:cs typeface="Arial" panose="020B0604020202020204" pitchFamily="34" charset="0"/>
              </a:rPr>
              <a:t>GRATITUDE – 7</a:t>
            </a:r>
            <a:r>
              <a:rPr lang="en-US" altLang="en-US" b="1" baseline="30000">
                <a:solidFill>
                  <a:srgbClr val="3366FF"/>
                </a:solidFill>
                <a:latin typeface="Arial Black" panose="020B0A04020102020204" pitchFamily="34" charset="0"/>
              </a:rPr>
              <a:t>TH </a:t>
            </a:r>
            <a:r>
              <a:rPr lang="en-US" altLang="en-US" b="1">
                <a:solidFill>
                  <a:srgbClr val="3366FF"/>
                </a:solidFill>
                <a:latin typeface="Arial Black" panose="020B0A04020102020204" pitchFamily="34" charset="0"/>
              </a:rPr>
              <a:t>TRADITION</a:t>
            </a:r>
            <a:r>
              <a:rPr kumimoji="0" lang="en-US" altLang="en-US" sz="3200" b="1" i="0" u="none" strike="noStrike" kern="1200" cap="none" spc="0" normalizeH="0" noProof="0">
                <a:ln>
                  <a:noFill/>
                </a:ln>
                <a:solidFill>
                  <a:srgbClr val="3366FF"/>
                </a:solidFill>
                <a:effectLst/>
                <a:uLnTx/>
                <a:uFillTx/>
                <a:latin typeface="Arial Black" panose="020B0A04020102020204" pitchFamily="34" charset="0"/>
                <a:ea typeface="+mn-ea"/>
                <a:cs typeface="Arial" panose="020B0604020202020204" pitchFamily="34" charset="0"/>
              </a:rPr>
              <a:t> </a:t>
            </a:r>
          </a:p>
        </p:txBody>
      </p:sp>
      <p:pic>
        <p:nvPicPr>
          <p:cNvPr id="12294" name="Picture 9"/>
          <p:cNvPicPr>
            <a:picLocks noChangeAspect="1" noChangeArrowheads="1"/>
          </p:cNvPicPr>
          <p:nvPr/>
        </p:nvPicPr>
        <p:blipFill>
          <a:blip r:embed="rId4">
            <a:extLst>
              <a:ext uri="{28A0092B-C50C-407E-A947-70E740481C1C}">
                <a14:useLocalDpi xmlns:a14="http://schemas.microsoft.com/office/drawing/2010/main" val="0"/>
              </a:ext>
            </a:extLst>
          </a:blip>
          <a:srcRect t="4484" b="4484"/>
          <a:stretch>
            <a:fillRect/>
          </a:stretch>
        </p:blipFill>
        <p:spPr bwMode="auto">
          <a:xfrm>
            <a:off x="5029200" y="1371600"/>
            <a:ext cx="2400300" cy="15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963400" y="6595615"/>
            <a:ext cx="228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3200" b="1" i="0" u="none" strike="noStrike" kern="1200" cap="none" spc="0" normalizeH="0" baseline="0" noProof="0">
                <a:ln>
                  <a:noFill/>
                </a:ln>
                <a:solidFill>
                  <a:srgbClr val="3366FF"/>
                </a:solidFill>
                <a:effectLst/>
                <a:uLnTx/>
                <a:uFillTx/>
                <a:latin typeface="Arial Black" panose="020B0A04020102020204" pitchFamily="34" charset="0"/>
              </a:rPr>
              <a:t>7</a:t>
            </a:r>
            <a:r>
              <a:rPr kumimoji="0" lang="en-US" altLang="en-US" sz="3200" b="1" i="0" u="none" strike="noStrike" kern="1200" cap="none" spc="0" normalizeH="0" baseline="30000" noProof="0">
                <a:ln>
                  <a:noFill/>
                </a:ln>
                <a:solidFill>
                  <a:srgbClr val="3366FF"/>
                </a:solidFill>
                <a:effectLst/>
                <a:uLnTx/>
                <a:uFillTx/>
                <a:latin typeface="Arial Black" panose="020B0A04020102020204" pitchFamily="34" charset="0"/>
              </a:rPr>
              <a:t>TH</a:t>
            </a:r>
            <a:r>
              <a:rPr kumimoji="0" lang="en-US" altLang="en-US" sz="3200" b="1" i="0" u="none" strike="noStrike" kern="1200" cap="none" spc="0" normalizeH="0" baseline="0" noProof="0">
                <a:ln>
                  <a:noFill/>
                </a:ln>
                <a:solidFill>
                  <a:srgbClr val="3366FF"/>
                </a:solidFill>
                <a:effectLst/>
                <a:uLnTx/>
                <a:uFillTx/>
                <a:latin typeface="Arial Black" panose="020B0A04020102020204" pitchFamily="34" charset="0"/>
              </a:rPr>
              <a:t> TRADITION SELF-SUPPORT – 2015 – 2024</a:t>
            </a:r>
          </a:p>
        </p:txBody>
      </p:sp>
      <p:graphicFrame>
        <p:nvGraphicFramePr>
          <p:cNvPr id="4" name="Content Placeholder 14">
            <a:extLst>
              <a:ext uri="{FF2B5EF4-FFF2-40B4-BE49-F238E27FC236}">
                <a16:creationId xmlns:a16="http://schemas.microsoft.com/office/drawing/2014/main" id="{7C21A8DA-8D09-6F4E-13D7-87F4F86E2E0D}"/>
              </a:ext>
            </a:extLst>
          </p:cNvPr>
          <p:cNvGraphicFramePr>
            <a:graphicFrameLocks noGrp="1"/>
          </p:cNvGraphicFramePr>
          <p:nvPr>
            <p:ph idx="1"/>
            <p:extLst>
              <p:ext uri="{D42A27DB-BD31-4B8C-83A1-F6EECF244321}">
                <p14:modId xmlns:p14="http://schemas.microsoft.com/office/powerpoint/2010/main" val="393819183"/>
              </p:ext>
            </p:extLst>
          </p:nvPr>
        </p:nvGraphicFramePr>
        <p:xfrm>
          <a:off x="838200" y="685800"/>
          <a:ext cx="10515600" cy="5491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7965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8325-2F1A-482D-A99A-09E0B3EB47BC}"/>
              </a:ext>
            </a:extLst>
          </p:cNvPr>
          <p:cNvSpPr>
            <a:spLocks noGrp="1"/>
          </p:cNvSpPr>
          <p:nvPr>
            <p:ph type="title"/>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3366FF"/>
                </a:solidFill>
                <a:effectLst/>
                <a:uLnTx/>
                <a:uFillTx/>
                <a:latin typeface="Arial Black" panose="020B0A04020102020204" pitchFamily="34" charset="0"/>
                <a:ea typeface="+mn-ea"/>
                <a:cs typeface="Arial" panose="020B0604020202020204" pitchFamily="34" charset="0"/>
              </a:rPr>
              <a:t>GROWTH OF ON-LINE CONTRIBUTIONS</a:t>
            </a:r>
            <a:br>
              <a:rPr kumimoji="0" lang="en-US" altLang="en-US" sz="2800" b="1" i="0" u="none" strike="noStrike" kern="1200" cap="none" spc="0" normalizeH="0" baseline="0" noProof="0">
                <a:ln>
                  <a:noFill/>
                </a:ln>
                <a:solidFill>
                  <a:srgbClr val="3366FF"/>
                </a:solidFill>
                <a:effectLst/>
                <a:uLnTx/>
                <a:uFillTx/>
                <a:latin typeface="Arial Black" panose="020B0A04020102020204" pitchFamily="34" charset="0"/>
                <a:ea typeface="+mn-ea"/>
                <a:cs typeface="Arial" panose="020B0604020202020204" pitchFamily="34" charset="0"/>
              </a:rPr>
            </a:br>
            <a:r>
              <a:rPr lang="en-US" altLang="en-US" sz="2800" b="1">
                <a:solidFill>
                  <a:srgbClr val="3366FF"/>
                </a:solidFill>
                <a:latin typeface="Arial Black" panose="020B0A04020102020204" pitchFamily="34" charset="0"/>
              </a:rPr>
              <a:t>2014 – 2023</a:t>
            </a:r>
            <a:endParaRPr lang="en-US" sz="2800" b="1">
              <a:solidFill>
                <a:srgbClr val="3366FF"/>
              </a:solidFill>
              <a:latin typeface="Arial Black" panose="020B0A040201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6F66BE9B-5666-4640-8D78-6A0D624E6F17}"/>
              </a:ext>
            </a:extLst>
          </p:cNvPr>
          <p:cNvGraphicFramePr>
            <a:graphicFrameLocks noGrp="1"/>
          </p:cNvGraphicFramePr>
          <p:nvPr>
            <p:ph idx="1"/>
            <p:extLst>
              <p:ext uri="{D42A27DB-BD31-4B8C-83A1-F6EECF244321}">
                <p14:modId xmlns:p14="http://schemas.microsoft.com/office/powerpoint/2010/main" val="37480119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F6EFCEC2-6921-4948-9C59-856DD9858D9E}"/>
              </a:ext>
            </a:extLst>
          </p:cNvPr>
          <p:cNvSpPr>
            <a:spLocks noGrp="1"/>
          </p:cNvSpPr>
          <p:nvPr>
            <p:ph type="sldNum" sz="quarter" idx="12"/>
          </p:nvPr>
        </p:nvSpPr>
        <p:spPr/>
        <p:txBody>
          <a:bodyPr/>
          <a:lstStyle/>
          <a:p>
            <a:fld id="{B4BC5ACE-0499-4162-AF48-071B2A343F0E}" type="slidenum">
              <a:rPr lang="en-US" smtClean="0"/>
              <a:t>14</a:t>
            </a:fld>
            <a:endParaRPr lang="en-US"/>
          </a:p>
        </p:txBody>
      </p:sp>
      <p:sp>
        <p:nvSpPr>
          <p:cNvPr id="3" name="TextBox 2">
            <a:extLst>
              <a:ext uri="{FF2B5EF4-FFF2-40B4-BE49-F238E27FC236}">
                <a16:creationId xmlns:a16="http://schemas.microsoft.com/office/drawing/2014/main" id="{A609DF48-B187-5107-438C-814E8A7E2C72}"/>
              </a:ext>
            </a:extLst>
          </p:cNvPr>
          <p:cNvSpPr txBox="1"/>
          <p:nvPr/>
        </p:nvSpPr>
        <p:spPr>
          <a:xfrm>
            <a:off x="838200" y="6127234"/>
            <a:ext cx="9982200" cy="369332"/>
          </a:xfrm>
          <a:prstGeom prst="rect">
            <a:avLst/>
          </a:prstGeom>
          <a:noFill/>
        </p:spPr>
        <p:txBody>
          <a:bodyPr wrap="square" rtlCol="0">
            <a:spAutoFit/>
          </a:bodyPr>
          <a:lstStyle/>
          <a:p>
            <a:r>
              <a:rPr lang="en-US"/>
              <a:t>A mail contribution costs $5.60 to process. An online contribution costs $2.93 to process, a $2.67 savings.</a:t>
            </a:r>
          </a:p>
        </p:txBody>
      </p:sp>
    </p:spTree>
    <p:extLst>
      <p:ext uri="{BB962C8B-B14F-4D97-AF65-F5344CB8AC3E}">
        <p14:creationId xmlns:p14="http://schemas.microsoft.com/office/powerpoint/2010/main" val="185015865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BAFA-A0D0-DC1B-3D87-F2FD99F497C0}"/>
              </a:ext>
            </a:extLst>
          </p:cNvPr>
          <p:cNvSpPr>
            <a:spLocks noGrp="1"/>
          </p:cNvSpPr>
          <p:nvPr>
            <p:ph type="title"/>
          </p:nvPr>
        </p:nvSpPr>
        <p:spPr/>
        <p:txBody>
          <a:bodyPr>
            <a:normAutofit/>
          </a:bodyPr>
          <a:lstStyle/>
          <a:p>
            <a:pPr algn="ctr"/>
            <a:r>
              <a:rPr lang="en-US" sz="2800" b="1">
                <a:solidFill>
                  <a:srgbClr val="3366FF"/>
                </a:solidFill>
                <a:latin typeface="Arial Black" panose="020B0A04020102020204" pitchFamily="34" charset="0"/>
                <a:ea typeface="+mn-ea"/>
                <a:cs typeface="Arial" panose="020B0604020202020204" pitchFamily="34" charset="0"/>
              </a:rPr>
              <a:t>CONTRIBUTIONS BY TYPE OF CONTRIBUTOR</a:t>
            </a:r>
            <a:br>
              <a:rPr lang="en-US" sz="2800" b="1">
                <a:solidFill>
                  <a:srgbClr val="3366FF"/>
                </a:solidFill>
                <a:latin typeface="Arial Black" panose="020B0A04020102020204" pitchFamily="34" charset="0"/>
                <a:ea typeface="+mn-ea"/>
                <a:cs typeface="Arial" panose="020B0604020202020204" pitchFamily="34" charset="0"/>
              </a:rPr>
            </a:br>
            <a:r>
              <a:rPr lang="en-US" sz="2800" b="1">
                <a:solidFill>
                  <a:srgbClr val="3366FF"/>
                </a:solidFill>
                <a:latin typeface="Arial Black" panose="020B0A04020102020204" pitchFamily="34" charset="0"/>
                <a:ea typeface="+mn-ea"/>
                <a:cs typeface="Arial" panose="020B0604020202020204" pitchFamily="34" charset="0"/>
              </a:rPr>
              <a:t>2023</a:t>
            </a:r>
          </a:p>
        </p:txBody>
      </p:sp>
      <p:graphicFrame>
        <p:nvGraphicFramePr>
          <p:cNvPr id="7" name="Content Placeholder 6">
            <a:extLst>
              <a:ext uri="{FF2B5EF4-FFF2-40B4-BE49-F238E27FC236}">
                <a16:creationId xmlns:a16="http://schemas.microsoft.com/office/drawing/2014/main" id="{23F3D70F-826A-6D6A-FBFD-391D7F513BFD}"/>
              </a:ext>
            </a:extLst>
          </p:cNvPr>
          <p:cNvGraphicFramePr>
            <a:graphicFrameLocks noGrp="1"/>
          </p:cNvGraphicFramePr>
          <p:nvPr>
            <p:ph idx="1"/>
            <p:extLst>
              <p:ext uri="{D42A27DB-BD31-4B8C-83A1-F6EECF244321}">
                <p14:modId xmlns:p14="http://schemas.microsoft.com/office/powerpoint/2010/main" val="3006413546"/>
              </p:ext>
            </p:extLst>
          </p:nvPr>
        </p:nvGraphicFramePr>
        <p:xfrm>
          <a:off x="822649" y="1828800"/>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7D77233-37CF-C29A-6B0B-DA0AE213B832}"/>
              </a:ext>
            </a:extLst>
          </p:cNvPr>
          <p:cNvSpPr>
            <a:spLocks noGrp="1"/>
          </p:cNvSpPr>
          <p:nvPr>
            <p:ph type="sldNum" sz="quarter" idx="12"/>
          </p:nvPr>
        </p:nvSpPr>
        <p:spPr/>
        <p:txBody>
          <a:bodyPr/>
          <a:lstStyle/>
          <a:p>
            <a:fld id="{B4BC5ACE-0499-4162-AF48-071B2A343F0E}" type="slidenum">
              <a:rPr lang="en-US" smtClean="0"/>
              <a:t>15</a:t>
            </a:fld>
            <a:endParaRPr lang="en-US"/>
          </a:p>
        </p:txBody>
      </p:sp>
    </p:spTree>
    <p:extLst>
      <p:ext uri="{BB962C8B-B14F-4D97-AF65-F5344CB8AC3E}">
        <p14:creationId xmlns:p14="http://schemas.microsoft.com/office/powerpoint/2010/main" val="2450828479"/>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p:extLst>
              <p:ext uri="{D42A27DB-BD31-4B8C-83A1-F6EECF244321}">
                <p14:modId xmlns:p14="http://schemas.microsoft.com/office/powerpoint/2010/main" val="4011483500"/>
              </p:ext>
            </p:extLst>
          </p:nvPr>
        </p:nvGraphicFramePr>
        <p:xfrm>
          <a:off x="2381250" y="912616"/>
          <a:ext cx="7429500" cy="4421384"/>
        </p:xfrm>
        <a:graphic>
          <a:graphicData uri="http://schemas.openxmlformats.org/drawingml/2006/table">
            <a:tbl>
              <a:tblPr firstRow="1" bandRow="1">
                <a:tableStyleId>{2D5ABB26-0587-4C30-8999-92F81FD0307C}</a:tableStyleId>
              </a:tblPr>
              <a:tblGrid>
                <a:gridCol w="4166075">
                  <a:extLst>
                    <a:ext uri="{9D8B030D-6E8A-4147-A177-3AD203B41FA5}">
                      <a16:colId xmlns:a16="http://schemas.microsoft.com/office/drawing/2014/main" val="20000"/>
                    </a:ext>
                  </a:extLst>
                </a:gridCol>
                <a:gridCol w="3263425">
                  <a:extLst>
                    <a:ext uri="{9D8B030D-6E8A-4147-A177-3AD203B41FA5}">
                      <a16:colId xmlns:a16="http://schemas.microsoft.com/office/drawing/2014/main" val="20001"/>
                    </a:ext>
                  </a:extLst>
                </a:gridCol>
              </a:tblGrid>
              <a:tr h="458984">
                <a:tc gridSpan="2">
                  <a:txBody>
                    <a:bodyPr/>
                    <a:lstStyle/>
                    <a:p>
                      <a:pPr algn="ctr"/>
                      <a:r>
                        <a:rPr lang="en-US" sz="2000" b="0">
                          <a:solidFill>
                            <a:srgbClr val="3366FF"/>
                          </a:solidFill>
                          <a:latin typeface="Arial Black" panose="020B0A04020102020204" pitchFamily="34" charset="0"/>
                          <a:cs typeface="Arial" panose="020B0604020202020204" pitchFamily="34" charset="0"/>
                        </a:rPr>
                        <a:t>INDIVIDUALS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algn="r"/>
                      <a:endParaRPr lang="en-US" sz="2000" b="0">
                        <a:solidFill>
                          <a:srgbClr val="3366FF"/>
                        </a:solidFill>
                        <a:latin typeface="Arial Black" panose="020B0A04020102020204" pitchFamily="34" charset="0"/>
                        <a:cs typeface="Arial" panose="020B060402020202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0"/>
                  </a:ext>
                </a:extLst>
              </a:tr>
              <a:tr h="3962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a:latin typeface="Arial Narrow" pitchFamily="34" charset="0"/>
                          <a:cs typeface="Arial" panose="020B0604020202020204" pitchFamily="34" charset="0"/>
                        </a:rPr>
                        <a:t>7</a:t>
                      </a:r>
                      <a:r>
                        <a:rPr lang="en-US" sz="1600" baseline="30000">
                          <a:latin typeface="Arial Narrow" pitchFamily="34" charset="0"/>
                          <a:cs typeface="Arial" panose="020B0604020202020204" pitchFamily="34" charset="0"/>
                        </a:rPr>
                        <a:t>th</a:t>
                      </a:r>
                      <a:r>
                        <a:rPr lang="en-US" sz="1600">
                          <a:latin typeface="Arial Narrow" pitchFamily="34" charset="0"/>
                          <a:cs typeface="Arial" panose="020B0604020202020204" pitchFamily="34" charset="0"/>
                        </a:rPr>
                        <a:t> Tradition Self-Support Contributions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b="0">
                          <a:latin typeface="+mn-lt"/>
                          <a:cs typeface="Arial" panose="020B0604020202020204" pitchFamily="34" charset="0"/>
                        </a:rPr>
                        <a:t>3,540,104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58649527"/>
                  </a:ext>
                </a:extLst>
              </a:tr>
              <a:tr h="396240">
                <a:tc>
                  <a:txBody>
                    <a:bodyPr/>
                    <a:lstStyle/>
                    <a:p>
                      <a:r>
                        <a:rPr lang="en-US" sz="1600">
                          <a:latin typeface="Arial Narrow" pitchFamily="34" charset="0"/>
                          <a:cs typeface="Arial" panose="020B0604020202020204" pitchFamily="34" charset="0"/>
                        </a:rPr>
                        <a:t>Average Contribution</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b="0">
                          <a:latin typeface="+mn-lt"/>
                          <a:cs typeface="Arial" panose="020B0604020202020204" pitchFamily="34" charset="0"/>
                        </a:rPr>
                        <a:t>129.88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396240">
                <a:tc>
                  <a:txBody>
                    <a:bodyPr/>
                    <a:lstStyle/>
                    <a:p>
                      <a:r>
                        <a:rPr lang="en-US" sz="1600" b="0">
                          <a:latin typeface="Arial Narrow" pitchFamily="34" charset="0"/>
                          <a:cs typeface="Arial" panose="020B0604020202020204" pitchFamily="34" charset="0"/>
                        </a:rPr>
                        <a:t>Most Common Contribution</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800" b="0">
                          <a:latin typeface="+mn-lt"/>
                          <a:cs typeface="Arial" panose="020B0604020202020204" pitchFamily="34" charset="0"/>
                        </a:rPr>
                        <a:t>50.00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396240">
                <a:tc>
                  <a:txBody>
                    <a:bodyPr/>
                    <a:lstStyle/>
                    <a:p>
                      <a:r>
                        <a:rPr lang="en-US" sz="1600" b="0">
                          <a:latin typeface="Arial Narrow" pitchFamily="34" charset="0"/>
                          <a:cs typeface="Arial" panose="020B0604020202020204" pitchFamily="34" charset="0"/>
                        </a:rPr>
                        <a:t>Number of Contributions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b="0" u="none">
                          <a:latin typeface="+mn-lt"/>
                          <a:cs typeface="Arial" panose="020B0604020202020204" pitchFamily="34" charset="0"/>
                        </a:rPr>
                        <a:t>27,235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365760">
                <a:tc gridSpan="2">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2000" b="0" kern="1200">
                          <a:solidFill>
                            <a:srgbClr val="3366FF"/>
                          </a:solidFill>
                          <a:latin typeface="Arial Black" panose="020B0A04020102020204" pitchFamily="34" charset="0"/>
                          <a:ea typeface="+mn-ea"/>
                          <a:cs typeface="Arial" panose="020B0604020202020204" pitchFamily="34" charset="0"/>
                        </a:rPr>
                        <a:t>GROUPS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3962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a:latin typeface="Arial Narrow" pitchFamily="34" charset="0"/>
                          <a:cs typeface="Arial" panose="020B0604020202020204" pitchFamily="34" charset="0"/>
                        </a:rPr>
                        <a:t>7</a:t>
                      </a:r>
                      <a:r>
                        <a:rPr lang="en-US" sz="1600" baseline="30000">
                          <a:latin typeface="Arial Narrow" pitchFamily="34" charset="0"/>
                          <a:cs typeface="Arial" panose="020B0604020202020204" pitchFamily="34" charset="0"/>
                        </a:rPr>
                        <a:t>th</a:t>
                      </a:r>
                      <a:r>
                        <a:rPr lang="en-US" sz="1600">
                          <a:latin typeface="Arial Narrow" pitchFamily="34" charset="0"/>
                          <a:cs typeface="Arial" panose="020B0604020202020204" pitchFamily="34" charset="0"/>
                        </a:rPr>
                        <a:t> Tradition Self-Support Contributions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1800" b="0">
                          <a:latin typeface="+mn-lt"/>
                          <a:cs typeface="Arial" panose="020B0604020202020204" pitchFamily="34" charset="0"/>
                        </a:rPr>
                        <a:t>5,950,279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58633252"/>
                  </a:ext>
                </a:extLst>
              </a:tr>
              <a:tr h="39624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600" b="0">
                          <a:latin typeface="Arial Narrow" pitchFamily="34" charset="0"/>
                          <a:cs typeface="Arial" panose="020B0604020202020204" pitchFamily="34" charset="0"/>
                        </a:rPr>
                        <a:t>Number of Active Groups </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a:latin typeface="+mn-lt"/>
                          <a:cs typeface="Arial" panose="020B0604020202020204" pitchFamily="34" charset="0"/>
                        </a:rPr>
                        <a:t>57,222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39624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600" b="0">
                          <a:latin typeface="Arial Narrow" pitchFamily="34" charset="0"/>
                          <a:cs typeface="Arial" panose="020B0604020202020204" pitchFamily="34" charset="0"/>
                        </a:rPr>
                        <a:t>Number of Groups Contributing</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a:latin typeface="+mn-lt"/>
                          <a:cs typeface="Arial" panose="020B0604020202020204" pitchFamily="34" charset="0"/>
                        </a:rPr>
                        <a:t>18,105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7"/>
                  </a:ext>
                </a:extLst>
              </a:tr>
              <a:tr h="39624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600" b="0">
                          <a:latin typeface="Arial Narrow" pitchFamily="34" charset="0"/>
                          <a:cs typeface="Arial" panose="020B0604020202020204" pitchFamily="34" charset="0"/>
                        </a:rPr>
                        <a:t>Percentage of Groups Contributing</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u="none">
                          <a:latin typeface="+mn-lt"/>
                          <a:cs typeface="Arial" panose="020B0604020202020204" pitchFamily="34" charset="0"/>
                        </a:rPr>
                        <a:t>31.64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8"/>
                  </a:ext>
                </a:extLst>
              </a:tr>
              <a:tr h="39624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600" b="0">
                          <a:latin typeface="Arial Narrow" pitchFamily="34" charset="0"/>
                          <a:cs typeface="Arial" panose="020B0604020202020204" pitchFamily="34" charset="0"/>
                        </a:rPr>
                        <a:t>Average Contributed by a Group During the Year</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1800" u="none">
                          <a:latin typeface="+mn-lt"/>
                          <a:cs typeface="Arial" panose="020B0604020202020204" pitchFamily="34" charset="0"/>
                        </a:rPr>
                        <a:t>328.65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032718077"/>
                  </a:ext>
                </a:extLst>
              </a:tr>
            </a:tbl>
          </a:graphicData>
        </a:graphic>
      </p:graphicFrame>
      <p:sp>
        <p:nvSpPr>
          <p:cNvPr id="2" name="Title 1"/>
          <p:cNvSpPr>
            <a:spLocks noGrp="1"/>
          </p:cNvSpPr>
          <p:nvPr>
            <p:ph type="title" idx="4294967295"/>
          </p:nvPr>
        </p:nvSpPr>
        <p:spPr>
          <a:xfrm>
            <a:off x="0" y="0"/>
            <a:ext cx="12192000" cy="762000"/>
          </a:xfrm>
        </p:spPr>
        <p:txBody>
          <a:bodyPr>
            <a:normAutofit/>
          </a:bodyPr>
          <a:lstStyle/>
          <a:p>
            <a:pPr algn="ctr"/>
            <a:r>
              <a:rPr lang="en-US" sz="2800" b="1">
                <a:solidFill>
                  <a:srgbClr val="3366FF"/>
                </a:solidFill>
                <a:latin typeface="Arial Black" panose="020B0A04020102020204" pitchFamily="34" charset="0"/>
              </a:rPr>
              <a:t>CONTRIBUTIONS STATISTICS 2023</a:t>
            </a:r>
          </a:p>
        </p:txBody>
      </p:sp>
    </p:spTree>
    <p:extLst>
      <p:ext uri="{BB962C8B-B14F-4D97-AF65-F5344CB8AC3E}">
        <p14:creationId xmlns:p14="http://schemas.microsoft.com/office/powerpoint/2010/main" val="181202570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448236" y="134471"/>
            <a:ext cx="11295529" cy="108619"/>
          </a:xfrm>
          <a:prstGeom prst="rect">
            <a:avLst/>
          </a:prstGeom>
        </p:spPr>
        <p:txBody>
          <a:bodyPr vert="horz" wrap="square" lIns="0" tIns="0" rIns="0" bIns="0" rtlCol="0">
            <a:spAutoFit/>
          </a:bodyPr>
          <a:lstStyle/>
          <a:p>
            <a:pPr marR="205079" algn="r"/>
            <a:r>
              <a:rPr sz="706" spc="-4">
                <a:latin typeface="Arial"/>
                <a:cs typeface="Arial"/>
              </a:rPr>
              <a:t>/</a:t>
            </a:r>
            <a:endParaRPr sz="706">
              <a:latin typeface="Arial"/>
              <a:cs typeface="Arial"/>
            </a:endParaRPr>
          </a:p>
        </p:txBody>
      </p:sp>
      <p:sp>
        <p:nvSpPr>
          <p:cNvPr id="3" name="object 3"/>
          <p:cNvSpPr/>
          <p:nvPr/>
        </p:nvSpPr>
        <p:spPr>
          <a:xfrm flipH="1">
            <a:off x="448235" y="134470"/>
            <a:ext cx="0" cy="6589059"/>
          </a:xfrm>
          <a:custGeom>
            <a:avLst/>
            <a:gdLst/>
            <a:ahLst/>
            <a:cxnLst/>
            <a:rect l="l" t="t" r="r" b="b"/>
            <a:pathLst>
              <a:path h="7467600">
                <a:moveTo>
                  <a:pt x="0" y="0"/>
                </a:moveTo>
                <a:lnTo>
                  <a:pt x="0" y="7467599"/>
                </a:lnTo>
                <a:lnTo>
                  <a:pt x="0" y="0"/>
                </a:lnTo>
                <a:close/>
              </a:path>
            </a:pathLst>
          </a:custGeom>
          <a:solidFill>
            <a:srgbClr val="F4F4F4"/>
          </a:solidFill>
        </p:spPr>
        <p:txBody>
          <a:bodyPr wrap="square" lIns="0" tIns="0" rIns="0" bIns="0" rtlCol="0"/>
          <a:lstStyle/>
          <a:p>
            <a:endParaRPr sz="1588"/>
          </a:p>
        </p:txBody>
      </p:sp>
      <p:sp>
        <p:nvSpPr>
          <p:cNvPr id="45" name="Title 44">
            <a:extLst>
              <a:ext uri="{FF2B5EF4-FFF2-40B4-BE49-F238E27FC236}">
                <a16:creationId xmlns:a16="http://schemas.microsoft.com/office/drawing/2014/main" id="{6FFC484A-D2D9-488C-83AC-A053D89201BA}"/>
              </a:ext>
            </a:extLst>
          </p:cNvPr>
          <p:cNvSpPr>
            <a:spLocks noGrp="1"/>
          </p:cNvSpPr>
          <p:nvPr>
            <p:ph type="title"/>
          </p:nvPr>
        </p:nvSpPr>
        <p:spPr>
          <a:xfrm>
            <a:off x="833535" y="134470"/>
            <a:ext cx="10515600" cy="1325563"/>
          </a:xfrm>
        </p:spPr>
        <p:txBody>
          <a:bodyPr>
            <a:normAutofit fontScale="90000"/>
          </a:bodyPr>
          <a:lstStyle/>
          <a:p>
            <a:pPr algn="ctr"/>
            <a:r>
              <a:rPr lang="en-US" sz="4400" b="1" spc="4">
                <a:solidFill>
                  <a:srgbClr val="3366FF"/>
                </a:solidFill>
                <a:latin typeface="Arial Black"/>
                <a:cs typeface="Arial Black"/>
              </a:rPr>
              <a:t> Number of Group Contributions by Dollar </a:t>
            </a:r>
            <a:r>
              <a:rPr lang="en-US" sz="4400" b="1" spc="-49">
                <a:solidFill>
                  <a:srgbClr val="3366FF"/>
                </a:solidFill>
                <a:latin typeface="Arial Black"/>
                <a:cs typeface="Arial Black"/>
              </a:rPr>
              <a:t>V</a:t>
            </a:r>
            <a:r>
              <a:rPr lang="en-US" sz="4400" b="1" spc="4">
                <a:solidFill>
                  <a:srgbClr val="3366FF"/>
                </a:solidFill>
                <a:latin typeface="Arial Black"/>
                <a:cs typeface="Arial Black"/>
              </a:rPr>
              <a:t>alue 2023</a:t>
            </a:r>
            <a:br>
              <a:rPr lang="en-US" sz="4400">
                <a:latin typeface="Arial Black"/>
                <a:cs typeface="Arial Black"/>
              </a:rPr>
            </a:br>
            <a:endParaRPr lang="en-US"/>
          </a:p>
        </p:txBody>
      </p:sp>
      <p:graphicFrame>
        <p:nvGraphicFramePr>
          <p:cNvPr id="48" name="Chart 47">
            <a:extLst>
              <a:ext uri="{FF2B5EF4-FFF2-40B4-BE49-F238E27FC236}">
                <a16:creationId xmlns:a16="http://schemas.microsoft.com/office/drawing/2014/main" id="{80369453-09BF-48FE-9EC5-E57B4B3092AF}"/>
              </a:ext>
            </a:extLst>
          </p:cNvPr>
          <p:cNvGraphicFramePr/>
          <p:nvPr>
            <p:extLst>
              <p:ext uri="{D42A27DB-BD31-4B8C-83A1-F6EECF244321}">
                <p14:modId xmlns:p14="http://schemas.microsoft.com/office/powerpoint/2010/main" val="981501155"/>
              </p:ext>
            </p:extLst>
          </p:nvPr>
        </p:nvGraphicFramePr>
        <p:xfrm>
          <a:off x="757337" y="889995"/>
          <a:ext cx="10667995" cy="5833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1F61B4A-60CD-33B7-4D02-49FFE63CBB7E}"/>
              </a:ext>
            </a:extLst>
          </p:cNvPr>
          <p:cNvGraphicFramePr/>
          <p:nvPr>
            <p:extLst>
              <p:ext uri="{D42A27DB-BD31-4B8C-83A1-F6EECF244321}">
                <p14:modId xmlns:p14="http://schemas.microsoft.com/office/powerpoint/2010/main" val="1418565337"/>
              </p:ext>
            </p:extLst>
          </p:nvPr>
        </p:nvGraphicFramePr>
        <p:xfrm>
          <a:off x="842865" y="1022862"/>
          <a:ext cx="10667995" cy="5833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84025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448236" y="134471"/>
            <a:ext cx="11295529" cy="108619"/>
          </a:xfrm>
          <a:prstGeom prst="rect">
            <a:avLst/>
          </a:prstGeom>
        </p:spPr>
        <p:txBody>
          <a:bodyPr vert="horz" wrap="square" lIns="0" tIns="0" rIns="0" bIns="0" rtlCol="0">
            <a:spAutoFit/>
          </a:bodyPr>
          <a:lstStyle/>
          <a:p>
            <a:pPr marR="205079" algn="r"/>
            <a:r>
              <a:rPr sz="706" spc="-4">
                <a:latin typeface="Arial"/>
                <a:cs typeface="Arial"/>
              </a:rPr>
              <a:t>/</a:t>
            </a:r>
            <a:endParaRPr sz="706">
              <a:latin typeface="Arial"/>
              <a:cs typeface="Arial"/>
            </a:endParaRPr>
          </a:p>
        </p:txBody>
      </p:sp>
      <p:sp>
        <p:nvSpPr>
          <p:cNvPr id="3" name="object 3"/>
          <p:cNvSpPr/>
          <p:nvPr/>
        </p:nvSpPr>
        <p:spPr>
          <a:xfrm flipH="1">
            <a:off x="448235" y="134470"/>
            <a:ext cx="0" cy="6589059"/>
          </a:xfrm>
          <a:custGeom>
            <a:avLst/>
            <a:gdLst/>
            <a:ahLst/>
            <a:cxnLst/>
            <a:rect l="l" t="t" r="r" b="b"/>
            <a:pathLst>
              <a:path h="7467600">
                <a:moveTo>
                  <a:pt x="0" y="0"/>
                </a:moveTo>
                <a:lnTo>
                  <a:pt x="0" y="7467599"/>
                </a:lnTo>
                <a:lnTo>
                  <a:pt x="0" y="0"/>
                </a:lnTo>
                <a:close/>
              </a:path>
            </a:pathLst>
          </a:custGeom>
          <a:solidFill>
            <a:srgbClr val="F4F4F4"/>
          </a:solidFill>
        </p:spPr>
        <p:txBody>
          <a:bodyPr wrap="square" lIns="0" tIns="0" rIns="0" bIns="0" rtlCol="0"/>
          <a:lstStyle/>
          <a:p>
            <a:endParaRPr sz="1588"/>
          </a:p>
        </p:txBody>
      </p:sp>
      <p:sp>
        <p:nvSpPr>
          <p:cNvPr id="45" name="Title 44">
            <a:extLst>
              <a:ext uri="{FF2B5EF4-FFF2-40B4-BE49-F238E27FC236}">
                <a16:creationId xmlns:a16="http://schemas.microsoft.com/office/drawing/2014/main" id="{6FFC484A-D2D9-488C-83AC-A053D89201BA}"/>
              </a:ext>
            </a:extLst>
          </p:cNvPr>
          <p:cNvSpPr>
            <a:spLocks noGrp="1"/>
          </p:cNvSpPr>
          <p:nvPr>
            <p:ph type="title"/>
          </p:nvPr>
        </p:nvSpPr>
        <p:spPr>
          <a:xfrm>
            <a:off x="833535" y="134470"/>
            <a:ext cx="10515600" cy="1325563"/>
          </a:xfrm>
        </p:spPr>
        <p:txBody>
          <a:bodyPr>
            <a:normAutofit fontScale="90000"/>
          </a:bodyPr>
          <a:lstStyle/>
          <a:p>
            <a:pPr algn="ctr"/>
            <a:r>
              <a:rPr lang="en-US" sz="4400" b="1" spc="4">
                <a:solidFill>
                  <a:srgbClr val="3366FF"/>
                </a:solidFill>
                <a:latin typeface="Arial Black"/>
                <a:cs typeface="Arial Black"/>
              </a:rPr>
              <a:t> Number of Individual Contributions by Dollar </a:t>
            </a:r>
            <a:r>
              <a:rPr lang="en-US" sz="4400" b="1" spc="-49">
                <a:solidFill>
                  <a:srgbClr val="3366FF"/>
                </a:solidFill>
                <a:latin typeface="Arial Black"/>
                <a:cs typeface="Arial Black"/>
              </a:rPr>
              <a:t>V</a:t>
            </a:r>
            <a:r>
              <a:rPr lang="en-US" sz="4400" b="1" spc="4">
                <a:solidFill>
                  <a:srgbClr val="3366FF"/>
                </a:solidFill>
                <a:latin typeface="Arial Black"/>
                <a:cs typeface="Arial Black"/>
              </a:rPr>
              <a:t>alue 2023</a:t>
            </a:r>
            <a:br>
              <a:rPr lang="en-US" sz="4400">
                <a:latin typeface="Arial Black"/>
                <a:cs typeface="Arial Black"/>
              </a:rPr>
            </a:br>
            <a:endParaRPr lang="en-US"/>
          </a:p>
        </p:txBody>
      </p:sp>
      <p:graphicFrame>
        <p:nvGraphicFramePr>
          <p:cNvPr id="48" name="Chart 47">
            <a:extLst>
              <a:ext uri="{FF2B5EF4-FFF2-40B4-BE49-F238E27FC236}">
                <a16:creationId xmlns:a16="http://schemas.microsoft.com/office/drawing/2014/main" id="{80369453-09BF-48FE-9EC5-E57B4B3092AF}"/>
              </a:ext>
            </a:extLst>
          </p:cNvPr>
          <p:cNvGraphicFramePr/>
          <p:nvPr>
            <p:extLst>
              <p:ext uri="{D42A27DB-BD31-4B8C-83A1-F6EECF244321}">
                <p14:modId xmlns:p14="http://schemas.microsoft.com/office/powerpoint/2010/main" val="606986602"/>
              </p:ext>
            </p:extLst>
          </p:nvPr>
        </p:nvGraphicFramePr>
        <p:xfrm>
          <a:off x="757337" y="1059370"/>
          <a:ext cx="10667995" cy="5833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1F61B4A-60CD-33B7-4D02-49FFE63CBB7E}"/>
              </a:ext>
            </a:extLst>
          </p:cNvPr>
          <p:cNvGraphicFramePr/>
          <p:nvPr>
            <p:extLst>
              <p:ext uri="{D42A27DB-BD31-4B8C-83A1-F6EECF244321}">
                <p14:modId xmlns:p14="http://schemas.microsoft.com/office/powerpoint/2010/main" val="2228213837"/>
              </p:ext>
            </p:extLst>
          </p:nvPr>
        </p:nvGraphicFramePr>
        <p:xfrm>
          <a:off x="954652" y="889995"/>
          <a:ext cx="10667995" cy="5833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252828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0" y="127338"/>
            <a:ext cx="12192000" cy="830997"/>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eaLnBrk="1" hangingPunct="1">
              <a:spcBef>
                <a:spcPct val="50000"/>
              </a:spcBef>
              <a:defRPr/>
            </a:pPr>
            <a:r>
              <a:rPr lang="en-US" altLang="en-US" sz="4800" b="1">
                <a:solidFill>
                  <a:srgbClr val="3366FF"/>
                </a:solidFill>
                <a:effectLst>
                  <a:outerShdw blurRad="38100" dist="38100" dir="2700000" algn="tl">
                    <a:srgbClr val="C0C0C0"/>
                  </a:outerShdw>
                </a:effectLst>
                <a:latin typeface="Arial Black" panose="020B0A04020102020204" pitchFamily="34" charset="0"/>
              </a:rPr>
              <a:t>PART I: 2023 AUDIT RESULTS</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32159" y="1885426"/>
              <a:ext cx="6480" cy="32040"/>
            </p14:xfrm>
          </p:contentPart>
        </mc:Choice>
        <mc:Fallback>
          <p:pic>
            <p:nvPicPr>
              <p:cNvPr id="3" name="Ink 2"/>
              <p:cNvPicPr/>
              <p:nvPr/>
            </p:nvPicPr>
            <p:blipFill>
              <a:blip r:embed="rId4"/>
              <a:stretch>
                <a:fillRect/>
              </a:stretch>
            </p:blipFill>
            <p:spPr>
              <a:xfrm>
                <a:off x="-138639" y="1878946"/>
                <a:ext cx="18720" cy="44280"/>
              </a:xfrm>
              <a:prstGeom prst="rect">
                <a:avLst/>
              </a:prstGeom>
            </p:spPr>
          </p:pic>
        </mc:Fallback>
      </mc:AlternateContent>
      <p:pic>
        <p:nvPicPr>
          <p:cNvPr id="5" name="Picture 4" descr="Diagram&#10;&#10;Description automatically generated">
            <a:extLst>
              <a:ext uri="{FF2B5EF4-FFF2-40B4-BE49-F238E27FC236}">
                <a16:creationId xmlns:a16="http://schemas.microsoft.com/office/drawing/2014/main" id="{EF81C36B-C9BF-4A83-B3B1-9232948FC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143001"/>
            <a:ext cx="6402411" cy="2743200"/>
          </a:xfrm>
          <a:prstGeom prst="rect">
            <a:avLst/>
          </a:prstGeom>
        </p:spPr>
      </p:pic>
      <p:sp>
        <p:nvSpPr>
          <p:cNvPr id="6" name="TextBox 5">
            <a:extLst>
              <a:ext uri="{FF2B5EF4-FFF2-40B4-BE49-F238E27FC236}">
                <a16:creationId xmlns:a16="http://schemas.microsoft.com/office/drawing/2014/main" id="{B4DE48EF-75E2-4833-944C-B4F30A20B15D}"/>
              </a:ext>
            </a:extLst>
          </p:cNvPr>
          <p:cNvSpPr txBox="1"/>
          <p:nvPr/>
        </p:nvSpPr>
        <p:spPr>
          <a:xfrm>
            <a:off x="1905000" y="4724400"/>
            <a:ext cx="8153400" cy="1200329"/>
          </a:xfrm>
          <a:prstGeom prst="rect">
            <a:avLst/>
          </a:prstGeom>
          <a:noFill/>
        </p:spPr>
        <p:txBody>
          <a:bodyPr wrap="square" rtlCol="0">
            <a:spAutoFit/>
          </a:bodyPr>
          <a:lstStyle/>
          <a:p>
            <a:pPr marL="285750" indent="-285750">
              <a:buFont typeface="Arial" panose="020B0604020202020204" pitchFamily="34" charset="0"/>
              <a:buChar char="•"/>
            </a:pPr>
            <a:r>
              <a:rPr lang="en-US"/>
              <a:t>New Audit Firm for 2023 – Per 5-year RFP/Rotation Policy Adopted by Trustees Finance and Implemented by Trustees Audit, GSB, AAWS and AAGV boards</a:t>
            </a:r>
          </a:p>
          <a:p>
            <a:pPr marL="285750" indent="-285750">
              <a:buFont typeface="Arial" panose="020B0604020202020204" pitchFamily="34" charset="0"/>
              <a:buChar char="•"/>
            </a:pPr>
            <a:r>
              <a:rPr lang="en-US"/>
              <a:t>Introduce Matthew Becker, CPA, Lead Engagement Partner at BDO</a:t>
            </a:r>
          </a:p>
        </p:txBody>
      </p:sp>
      <p:sp>
        <p:nvSpPr>
          <p:cNvPr id="7" name="TextBox 6">
            <a:extLst>
              <a:ext uri="{FF2B5EF4-FFF2-40B4-BE49-F238E27FC236}">
                <a16:creationId xmlns:a16="http://schemas.microsoft.com/office/drawing/2014/main" id="{8E064BF0-524C-42E1-9132-F82BC738484D}"/>
              </a:ext>
            </a:extLst>
          </p:cNvPr>
          <p:cNvSpPr txBox="1"/>
          <p:nvPr/>
        </p:nvSpPr>
        <p:spPr>
          <a:xfrm>
            <a:off x="5334000" y="1773674"/>
            <a:ext cx="914400" cy="461665"/>
          </a:xfrm>
          <a:prstGeom prst="rect">
            <a:avLst/>
          </a:prstGeom>
          <a:noFill/>
        </p:spPr>
        <p:txBody>
          <a:bodyPr wrap="square" rtlCol="0">
            <a:spAutoFit/>
          </a:bodyPr>
          <a:lstStyle/>
          <a:p>
            <a:r>
              <a:rPr lang="en-US" sz="2400"/>
              <a:t>2023</a:t>
            </a:r>
          </a:p>
        </p:txBody>
      </p:sp>
    </p:spTree>
    <p:extLst>
      <p:ext uri="{BB962C8B-B14F-4D97-AF65-F5344CB8AC3E}">
        <p14:creationId xmlns:p14="http://schemas.microsoft.com/office/powerpoint/2010/main" val="10293877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12192000" cy="533400"/>
          </a:xfrm>
        </p:spPr>
        <p:txBody>
          <a:bodyPr>
            <a:normAutofit fontScale="90000"/>
          </a:bodyPr>
          <a:lstStyle/>
          <a:p>
            <a:pPr algn="ctr" eaLnBrk="1" hangingPunct="1"/>
            <a:r>
              <a:rPr lang="en-US" altLang="en-US" sz="3600" b="1">
                <a:solidFill>
                  <a:srgbClr val="3366FF"/>
                </a:solidFill>
                <a:latin typeface="Arial Black" panose="020B0A04020102020204" pitchFamily="34" charset="0"/>
              </a:rPr>
              <a:t>THROUGH OUR OWN SELF-SUPPORT</a:t>
            </a:r>
            <a:r>
              <a:rPr lang="en-US" altLang="en-US" sz="3600">
                <a:solidFill>
                  <a:srgbClr val="3366FF"/>
                </a:solidFill>
                <a:latin typeface="Arial Black" panose="020B0A04020102020204" pitchFamily="34" charset="0"/>
              </a:rPr>
              <a:t> </a:t>
            </a:r>
          </a:p>
        </p:txBody>
      </p:sp>
      <p:sp>
        <p:nvSpPr>
          <p:cNvPr id="2" name="TextBox 1"/>
          <p:cNvSpPr txBox="1"/>
          <p:nvPr/>
        </p:nvSpPr>
        <p:spPr>
          <a:xfrm>
            <a:off x="11811000" y="6506858"/>
            <a:ext cx="381000" cy="276999"/>
          </a:xfrm>
          <a:prstGeom prst="rect">
            <a:avLst/>
          </a:prstGeom>
          <a:noFill/>
        </p:spPr>
        <p:txBody>
          <a:bodyPr wrap="square" rtlCol="0">
            <a:spAutoFit/>
          </a:bodyPr>
          <a:lstStyle/>
          <a:p>
            <a:endParaRPr lang="en-US" sz="1200" b="1">
              <a:latin typeface="Arial Narrow"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C6C3E9F5-ECD3-4E78-A7FF-EAD47AA59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978237"/>
            <a:ext cx="2360682" cy="548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762000"/>
            <a:ext cx="12192000" cy="5849938"/>
          </a:xfrm>
          <a:solidFill>
            <a:schemeClr val="accent1">
              <a:lumMod val="20000"/>
              <a:lumOff val="80000"/>
            </a:schemeClr>
          </a:solidFill>
        </p:spPr>
        <p:txBody>
          <a:bodyPr/>
          <a:lstStyle/>
          <a:p>
            <a:pPr eaLnBrk="1" hangingPunct="1"/>
            <a:r>
              <a:rPr lang="en-US" altLang="en-US" sz="3600" b="1">
                <a:solidFill>
                  <a:srgbClr val="3366FF"/>
                </a:solidFill>
                <a:latin typeface="Arial Black" panose="020B0A04020102020204" pitchFamily="34" charset="0"/>
              </a:rPr>
              <a:t>Publishing</a:t>
            </a:r>
          </a:p>
          <a:p>
            <a:pPr eaLnBrk="1" hangingPunct="1"/>
            <a:endParaRPr lang="en-US" altLang="en-US">
              <a:solidFill>
                <a:srgbClr val="002060"/>
              </a:solidFill>
            </a:endParaRPr>
          </a:p>
          <a:p>
            <a:pPr eaLnBrk="1" hangingPunct="1"/>
            <a:endParaRPr lang="en-US" altLang="en-US">
              <a:solidFill>
                <a:srgbClr val="002060"/>
              </a:solidFill>
            </a:endParaRPr>
          </a:p>
          <a:p>
            <a:pPr eaLnBrk="1" hangingPunct="1">
              <a:buFont typeface="Wingdings" panose="05000000000000000000" pitchFamily="2" charset="2"/>
              <a:buNone/>
            </a:pPr>
            <a:endParaRPr lang="en-US" altLang="en-US">
              <a:solidFill>
                <a:srgbClr val="002060"/>
              </a:solidFill>
            </a:endParaRPr>
          </a:p>
          <a:p>
            <a:pPr eaLnBrk="1" hangingPunct="1">
              <a:buFont typeface="Wingdings" panose="05000000000000000000" pitchFamily="2" charset="2"/>
              <a:buNone/>
            </a:pPr>
            <a:endParaRPr lang="en-US" altLang="en-US" sz="900">
              <a:solidFill>
                <a:srgbClr val="002060"/>
              </a:solidFill>
            </a:endParaRPr>
          </a:p>
          <a:p>
            <a:pPr marL="0" indent="0" eaLnBrk="1" hangingPunct="1">
              <a:buNone/>
            </a:pPr>
            <a:endParaRPr lang="en-US" altLang="en-US" sz="2400" b="1">
              <a:solidFill>
                <a:srgbClr val="0070C0"/>
              </a:solidFill>
              <a:latin typeface="Arial Narrow" pitchFamily="34" charset="0"/>
            </a:endParaRPr>
          </a:p>
          <a:p>
            <a:pPr eaLnBrk="1" hangingPunct="1"/>
            <a:r>
              <a:rPr lang="en-US" altLang="en-US" sz="3600" b="1">
                <a:solidFill>
                  <a:srgbClr val="3366FF"/>
                </a:solidFill>
                <a:latin typeface="Arial Black" panose="020B0A04020102020204" pitchFamily="34" charset="0"/>
              </a:rPr>
              <a:t>Services on Behalf of the G.S.B.</a:t>
            </a:r>
          </a:p>
          <a:p>
            <a:pPr eaLnBrk="1" hangingPunct="1">
              <a:buFont typeface="Wingdings" panose="05000000000000000000" pitchFamily="2" charset="2"/>
              <a:buNone/>
            </a:pPr>
            <a:endParaRPr lang="en-US" altLang="en-US" sz="3600" b="1">
              <a:latin typeface="Arial Rounded MT Bold" pitchFamily="34" charset="0"/>
            </a:endParaRPr>
          </a:p>
        </p:txBody>
      </p:sp>
      <p:sp>
        <p:nvSpPr>
          <p:cNvPr id="26627" name="Rectangle 2"/>
          <p:cNvSpPr>
            <a:spLocks noGrp="1" noChangeArrowheads="1"/>
          </p:cNvSpPr>
          <p:nvPr>
            <p:ph type="title" idx="4294967295"/>
          </p:nvPr>
        </p:nvSpPr>
        <p:spPr>
          <a:xfrm>
            <a:off x="8744" y="0"/>
            <a:ext cx="12192000" cy="822959"/>
          </a:xfrm>
          <a:solidFill>
            <a:schemeClr val="accent1">
              <a:lumMod val="20000"/>
              <a:lumOff val="80000"/>
            </a:schemeClr>
          </a:solidFill>
        </p:spPr>
        <p:txBody>
          <a:bodyPr anchor="b">
            <a:normAutofit/>
          </a:bodyPr>
          <a:lstStyle/>
          <a:p>
            <a:pPr algn="ctr" eaLnBrk="1" hangingPunct="1"/>
            <a:r>
              <a:rPr lang="en-US" altLang="en-US" sz="3600" b="1">
                <a:solidFill>
                  <a:srgbClr val="3366FF"/>
                </a:solidFill>
                <a:latin typeface="Arial Black" panose="020B0A04020102020204" pitchFamily="34" charset="0"/>
              </a:rPr>
              <a:t>G.S.O.’s TWO BASIC FUNCTIONS</a:t>
            </a:r>
          </a:p>
        </p:txBody>
      </p:sp>
      <p:sp>
        <p:nvSpPr>
          <p:cNvPr id="26628" name="Date Placeholder 6"/>
          <p:cNvSpPr txBox="1">
            <a:spLocks noGrp="1"/>
          </p:cNvSpPr>
          <p:nvPr/>
        </p:nvSpPr>
        <p:spPr bwMode="auto">
          <a:xfrm>
            <a:off x="1981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000">
              <a:latin typeface="Verdana" panose="020B0604030504040204" pitchFamily="34" charset="0"/>
            </a:endParaRPr>
          </a:p>
        </p:txBody>
      </p:sp>
      <p:pic>
        <p:nvPicPr>
          <p:cNvPr id="26630"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5628" y="1181892"/>
            <a:ext cx="1428750" cy="1951038"/>
          </a:xfrm>
          <a:prstGeom prst="rect">
            <a:avLst/>
          </a:prstGeom>
          <a:noFill/>
          <a:ln w="12700">
            <a:solidFill>
              <a:srgbClr val="0000CC"/>
            </a:solidFill>
            <a:miter lim="800000"/>
          </a:ln>
          <a:extLst>
            <a:ext uri="{909E8E84-426E-40DD-AFC4-6F175D3DCCD1}">
              <a14:hiddenFill xmlns:a14="http://schemas.microsoft.com/office/drawing/2010/main">
                <a:solidFill>
                  <a:srgbClr val="FFFFFF"/>
                </a:solidFill>
              </a14:hiddenFill>
            </a:ext>
          </a:extLst>
        </p:spPr>
      </p:pic>
      <p:pic>
        <p:nvPicPr>
          <p:cNvPr id="26631" name="Picture 9"/>
          <p:cNvPicPr>
            <a:picLocks noRot="1"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52040" y="3988604"/>
            <a:ext cx="2106497" cy="2412196"/>
          </a:xfrm>
          <a:prstGeom prst="rect">
            <a:avLst/>
          </a:prstGeom>
          <a:noFill/>
          <a:ln w="38100" cmpd="dbl">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50255" y="6611779"/>
            <a:ext cx="341745" cy="246221"/>
          </a:xfrm>
          <a:prstGeom prst="rect">
            <a:avLst/>
          </a:prstGeom>
          <a:noFill/>
        </p:spPr>
        <p:txBody>
          <a:bodyPr wrap="square" rtlCol="0">
            <a:spAutoFit/>
          </a:bodyPr>
          <a:lstStyle/>
          <a:p>
            <a:endParaRPr lang="en-US" sz="1000" b="1"/>
          </a:p>
        </p:txBody>
      </p:sp>
      <p:pic>
        <p:nvPicPr>
          <p:cNvPr id="4" name="Picture 3" descr="Calendar&#10;&#10;Description automatically generated with low confidence">
            <a:extLst>
              <a:ext uri="{FF2B5EF4-FFF2-40B4-BE49-F238E27FC236}">
                <a16:creationId xmlns:a16="http://schemas.microsoft.com/office/drawing/2014/main" id="{9DEB719D-44A3-458A-AE97-535BFAA33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1181892"/>
            <a:ext cx="1403796" cy="1951038"/>
          </a:xfrm>
          <a:prstGeom prst="rect">
            <a:avLst/>
          </a:prstGeom>
        </p:spPr>
      </p:pic>
      <p:pic>
        <p:nvPicPr>
          <p:cNvPr id="6" name="Picture 5" descr="Graphical user interface, text, website&#10;&#10;Description automatically generated">
            <a:extLst>
              <a:ext uri="{FF2B5EF4-FFF2-40B4-BE49-F238E27FC236}">
                <a16:creationId xmlns:a16="http://schemas.microsoft.com/office/drawing/2014/main" id="{1673280A-2EBF-40D1-A15E-8981FF443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8210" y="1181892"/>
            <a:ext cx="1505299" cy="194767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86C8A36D-8D0A-4BEA-851A-5A71A5CD1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0748" y="4618561"/>
            <a:ext cx="2788920" cy="1441630"/>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A7BD57FE-B50E-493B-A080-F13EFD944D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4669" y="4285057"/>
            <a:ext cx="2286000" cy="2191943"/>
          </a:xfrm>
          <a:prstGeom prst="rect">
            <a:avLst/>
          </a:prstGeom>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1569" name="Group 65"/>
          <p:cNvGraphicFramePr>
            <a:graphicFrameLocks noGrp="1"/>
          </p:cNvGraphicFramePr>
          <p:nvPr>
            <p:ph/>
            <p:extLst>
              <p:ext uri="{D42A27DB-BD31-4B8C-83A1-F6EECF244321}">
                <p14:modId xmlns:p14="http://schemas.microsoft.com/office/powerpoint/2010/main" val="451112216"/>
              </p:ext>
            </p:extLst>
          </p:nvPr>
        </p:nvGraphicFramePr>
        <p:xfrm>
          <a:off x="457200" y="1066800"/>
          <a:ext cx="11506200" cy="4855289"/>
        </p:xfrm>
        <a:graphic>
          <a:graphicData uri="http://schemas.openxmlformats.org/drawingml/2006/table">
            <a:tbl>
              <a:tblPr/>
              <a:tblGrid>
                <a:gridCol w="4989417">
                  <a:extLst>
                    <a:ext uri="{9D8B030D-6E8A-4147-A177-3AD203B41FA5}">
                      <a16:colId xmlns:a16="http://schemas.microsoft.com/office/drawing/2014/main" val="20000"/>
                    </a:ext>
                  </a:extLst>
                </a:gridCol>
                <a:gridCol w="2032251">
                  <a:extLst>
                    <a:ext uri="{9D8B030D-6E8A-4147-A177-3AD203B41FA5}">
                      <a16:colId xmlns:a16="http://schemas.microsoft.com/office/drawing/2014/main" val="20001"/>
                    </a:ext>
                  </a:extLst>
                </a:gridCol>
                <a:gridCol w="2137873">
                  <a:extLst>
                    <a:ext uri="{9D8B030D-6E8A-4147-A177-3AD203B41FA5}">
                      <a16:colId xmlns:a16="http://schemas.microsoft.com/office/drawing/2014/main" val="20002"/>
                    </a:ext>
                  </a:extLst>
                </a:gridCol>
                <a:gridCol w="2346659">
                  <a:extLst>
                    <a:ext uri="{9D8B030D-6E8A-4147-A177-3AD203B41FA5}">
                      <a16:colId xmlns:a16="http://schemas.microsoft.com/office/drawing/2014/main" val="20003"/>
                    </a:ext>
                  </a:extLst>
                </a:gridCol>
              </a:tblGrid>
              <a:tr h="929189">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1" i="0" u="none" strike="noStrike" cap="none" normalizeH="0" baseline="0">
                        <a:ln>
                          <a:noFill/>
                        </a:ln>
                        <a:solidFill>
                          <a:srgbClr val="3366FF"/>
                        </a:solidFill>
                        <a:effectLst/>
                        <a:latin typeface="Arial Narrow" pitchFamily="34" charset="0"/>
                        <a:cs typeface="Arial"/>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en-US" sz="2000" b="1" i="0" u="none" strike="noStrike" cap="none" normalizeH="0" baseline="0">
                          <a:ln>
                            <a:noFill/>
                          </a:ln>
                          <a:solidFill>
                            <a:srgbClr val="3366FF"/>
                          </a:solidFill>
                          <a:effectLst/>
                          <a:latin typeface="Arial Narrow" pitchFamily="34" charset="0"/>
                          <a:cs typeface="Arial" panose="020B0604020202020204" pitchFamily="34" charset="0"/>
                        </a:rPr>
                        <a:t>2023</a:t>
                      </a:r>
                    </a:p>
                    <a:p>
                      <a:pPr marL="0" marR="0" lvl="0" indent="0" algn="r" defTabSz="914400" rtl="0" eaLnBrk="1" fontAlgn="base" latinLnBrk="0" hangingPunct="1">
                        <a:lnSpc>
                          <a:spcPct val="100000"/>
                        </a:lnSpc>
                        <a:spcBef>
                          <a:spcPct val="0"/>
                        </a:spcBef>
                        <a:spcAft>
                          <a:spcPct val="0"/>
                        </a:spcAft>
                        <a:buClrTx/>
                        <a:buSzTx/>
                        <a:buFontTx/>
                        <a:buNone/>
                      </a:pPr>
                      <a:r>
                        <a:rPr kumimoji="0" lang="en-US" altLang="en-US" sz="2000" b="1" i="0" u="none" strike="noStrike" cap="none" normalizeH="0" baseline="0">
                          <a:ln>
                            <a:noFill/>
                          </a:ln>
                          <a:solidFill>
                            <a:srgbClr val="3366FF"/>
                          </a:solidFill>
                          <a:effectLst/>
                          <a:latin typeface="Arial Narrow" pitchFamily="34" charset="0"/>
                          <a:cs typeface="Arial" panose="020B0604020202020204" pitchFamily="34" charset="0"/>
                        </a:rPr>
                        <a:t>ACTUAL</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en-US" sz="2000" b="1" i="0" u="none" strike="noStrike" cap="none" normalizeH="0" baseline="0">
                          <a:ln>
                            <a:noFill/>
                          </a:ln>
                          <a:solidFill>
                            <a:srgbClr val="3366FF"/>
                          </a:solidFill>
                          <a:effectLst/>
                          <a:latin typeface="Arial Narrow" pitchFamily="34" charset="0"/>
                          <a:cs typeface="Arial" panose="020B0604020202020204" pitchFamily="34" charset="0"/>
                        </a:rPr>
                        <a:t>2023</a:t>
                      </a:r>
                    </a:p>
                    <a:p>
                      <a:pPr marL="0" marR="0" lvl="0" indent="0" algn="r" defTabSz="914400" rtl="0" eaLnBrk="1" fontAlgn="base" latinLnBrk="0" hangingPunct="1">
                        <a:lnSpc>
                          <a:spcPct val="100000"/>
                        </a:lnSpc>
                        <a:spcBef>
                          <a:spcPct val="0"/>
                        </a:spcBef>
                        <a:spcAft>
                          <a:spcPct val="0"/>
                        </a:spcAft>
                        <a:buClrTx/>
                        <a:buSzTx/>
                        <a:buFontTx/>
                        <a:buNone/>
                      </a:pPr>
                      <a:r>
                        <a:rPr kumimoji="0" lang="en-US" altLang="en-US" sz="2000" b="1" i="0" u="none" strike="noStrike" cap="none" normalizeH="0" baseline="0">
                          <a:ln>
                            <a:noFill/>
                          </a:ln>
                          <a:solidFill>
                            <a:srgbClr val="3366FF"/>
                          </a:solidFill>
                          <a:effectLst/>
                          <a:latin typeface="Arial Narrow" pitchFamily="34" charset="0"/>
                          <a:cs typeface="Arial" panose="020B0604020202020204" pitchFamily="34" charset="0"/>
                        </a:rPr>
                        <a:t>BUDGET</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en-US" sz="2000" b="1" i="0" u="none" strike="noStrike" cap="none" normalizeH="0" baseline="0">
                          <a:ln>
                            <a:noFill/>
                          </a:ln>
                          <a:solidFill>
                            <a:srgbClr val="3366FF"/>
                          </a:solidFill>
                          <a:effectLst/>
                          <a:latin typeface="Arial Narrow" pitchFamily="34" charset="0"/>
                          <a:cs typeface="Arial" panose="020B0604020202020204" pitchFamily="34" charset="0"/>
                        </a:rPr>
                        <a:t>INCREASE</a:t>
                      </a:r>
                    </a:p>
                    <a:p>
                      <a:pPr marL="0" marR="0" lvl="0" indent="0" algn="r" defTabSz="914400" rtl="0" eaLnBrk="1" fontAlgn="base" latinLnBrk="0" hangingPunct="1">
                        <a:lnSpc>
                          <a:spcPct val="100000"/>
                        </a:lnSpc>
                        <a:spcBef>
                          <a:spcPct val="0"/>
                        </a:spcBef>
                        <a:spcAft>
                          <a:spcPct val="0"/>
                        </a:spcAft>
                        <a:buClrTx/>
                        <a:buSzTx/>
                        <a:buFontTx/>
                        <a:buNone/>
                      </a:pPr>
                      <a:r>
                        <a:rPr kumimoji="0" lang="en-US" altLang="en-US" sz="2000" b="1" i="0" u="none" strike="noStrike" cap="none" normalizeH="0" baseline="0">
                          <a:ln>
                            <a:noFill/>
                          </a:ln>
                          <a:solidFill>
                            <a:srgbClr val="3366FF"/>
                          </a:solidFill>
                          <a:effectLst/>
                          <a:latin typeface="Arial Narrow" pitchFamily="34" charset="0"/>
                          <a:cs typeface="Arial" panose="020B0604020202020204" pitchFamily="34" charset="0"/>
                        </a:rPr>
                        <a:t>(DECREASE)</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745">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a:ln>
                            <a:noFill/>
                          </a:ln>
                          <a:solidFill>
                            <a:schemeClr val="tx1"/>
                          </a:solidFill>
                          <a:effectLst/>
                          <a:latin typeface="Arial Narrow" pitchFamily="34" charset="0"/>
                          <a:cs typeface="Arial" panose="020B0604020202020204" pitchFamily="34" charset="0"/>
                        </a:rPr>
                        <a:t>Gross Sales – Literature</a:t>
                      </a:r>
                      <a:endParaRPr kumimoji="0" lang="en-US" altLang="en-US" sz="1000" b="1" i="0" u="none" strike="noStrike" cap="none" normalizeH="0" baseline="0">
                        <a:ln>
                          <a:noFill/>
                        </a:ln>
                        <a:solidFill>
                          <a:schemeClr val="tx1"/>
                        </a:solidFill>
                        <a:effectLst/>
                        <a:latin typeface="Arial Narrow" pitchFamily="34" charset="0"/>
                        <a:cs typeface="Arial" panose="020B0604020202020204" pitchFamily="34" charset="0"/>
                      </a:endParaRP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latin typeface="Arial Narrow" pitchFamily="34" charset="0"/>
                          <a:cs typeface="Arial" panose="020B0604020202020204" pitchFamily="34" charset="0"/>
                        </a:rPr>
                        <a:t>14,641,118</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latin typeface="Arial Narrow" pitchFamily="34" charset="0"/>
                          <a:cs typeface="Arial" panose="020B0604020202020204" pitchFamily="34" charset="0"/>
                        </a:rPr>
                        <a:t>15,900,000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FF0000"/>
                          </a:solidFill>
                          <a:effectLst/>
                          <a:latin typeface="Arial Narrow" pitchFamily="34" charset="0"/>
                          <a:cs typeface="Arial" panose="020B0604020202020204" pitchFamily="34" charset="0"/>
                        </a:rPr>
                        <a:t>(1,258,882)</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7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kern="1200" cap="none" normalizeH="0" baseline="0">
                          <a:ln>
                            <a:noFill/>
                          </a:ln>
                          <a:solidFill>
                            <a:schemeClr val="tx1"/>
                          </a:solidFill>
                          <a:effectLst/>
                          <a:latin typeface="Arial Narrow" pitchFamily="34" charset="0"/>
                          <a:ea typeface="+mn-ea"/>
                          <a:cs typeface="Arial" panose="020B0604020202020204" pitchFamily="34" charset="0"/>
                        </a:rPr>
                        <a:t>Discounts</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solidFill>
                            <a:srgbClr val="FF0000"/>
                          </a:solidFill>
                          <a:latin typeface="Arial Narrow" pitchFamily="34" charset="0"/>
                          <a:cs typeface="Arial" panose="020B0604020202020204" pitchFamily="34" charset="0"/>
                        </a:rPr>
                        <a:t>(453,706)</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solidFill>
                            <a:srgbClr val="FF0000"/>
                          </a:solidFill>
                          <a:latin typeface="Arial Narrow" pitchFamily="34" charset="0"/>
                          <a:cs typeface="Arial" panose="020B0604020202020204" pitchFamily="34" charset="0"/>
                        </a:rPr>
                        <a:t>(715,500)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FF0000"/>
                          </a:solidFill>
                          <a:effectLst/>
                          <a:latin typeface="Arial Narrow" pitchFamily="34" charset="0"/>
                          <a:cs typeface="Arial" panose="020B0604020202020204" pitchFamily="34" charset="0"/>
                        </a:rPr>
                        <a:t>(261,794)</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077523918"/>
                  </a:ext>
                </a:extLst>
              </a:tr>
              <a:tr h="5607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kern="1200" cap="none" normalizeH="0" baseline="0">
                          <a:ln>
                            <a:noFill/>
                          </a:ln>
                          <a:solidFill>
                            <a:schemeClr val="tx1"/>
                          </a:solidFill>
                          <a:effectLst/>
                          <a:latin typeface="Arial Narrow" pitchFamily="34" charset="0"/>
                          <a:ea typeface="+mn-ea"/>
                          <a:cs typeface="Arial" panose="020B0604020202020204" pitchFamily="34" charset="0"/>
                        </a:rPr>
                        <a:t>Shipping Charges</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latin typeface="Arial Narrow" pitchFamily="34" charset="0"/>
                          <a:cs typeface="Arial" panose="020B0604020202020204" pitchFamily="34" charset="0"/>
                        </a:rPr>
                        <a:t>302,805</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latin typeface="Arial Narrow" pitchFamily="34" charset="0"/>
                          <a:cs typeface="Arial" panose="020B0604020202020204" pitchFamily="34" charset="0"/>
                        </a:rPr>
                        <a:t>397,500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FF0000"/>
                          </a:solidFill>
                          <a:effectLst/>
                          <a:latin typeface="Arial Narrow" pitchFamily="34" charset="0"/>
                          <a:cs typeface="Arial" panose="020B0604020202020204" pitchFamily="34" charset="0"/>
                        </a:rPr>
                        <a:t>(94,695)</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388680766"/>
                  </a:ext>
                </a:extLst>
              </a:tr>
              <a:tr h="5607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kern="1200" cap="none" normalizeH="0" baseline="0">
                          <a:ln>
                            <a:noFill/>
                          </a:ln>
                          <a:solidFill>
                            <a:schemeClr val="tx1"/>
                          </a:solidFill>
                          <a:effectLst/>
                          <a:latin typeface="Arial Narrow" pitchFamily="34" charset="0"/>
                          <a:ea typeface="+mn-ea"/>
                          <a:cs typeface="Arial" panose="020B0604020202020204" pitchFamily="34" charset="0"/>
                        </a:rPr>
                        <a:t>Net Sales - Literature</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latin typeface="Arial Narrow" pitchFamily="34" charset="0"/>
                          <a:cs typeface="Arial" panose="020B0604020202020204" pitchFamily="34" charset="0"/>
                        </a:rPr>
                        <a:t>14,490,217</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algn="r"/>
                      <a:r>
                        <a:rPr lang="en-US" sz="2000">
                          <a:latin typeface="Arial Narrow" pitchFamily="34" charset="0"/>
                          <a:cs typeface="Arial" panose="020B0604020202020204" pitchFamily="34" charset="0"/>
                        </a:rPr>
                        <a:t>15,582,000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FF0000"/>
                          </a:solidFill>
                          <a:effectLst/>
                          <a:latin typeface="Arial Narrow" pitchFamily="34" charset="0"/>
                          <a:cs typeface="Arial" panose="020B0604020202020204" pitchFamily="34" charset="0"/>
                        </a:rPr>
                        <a:t>(1,091,783)</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252331687"/>
                  </a:ext>
                </a:extLst>
              </a:tr>
              <a:tr h="560745">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a:ln>
                            <a:noFill/>
                          </a:ln>
                          <a:solidFill>
                            <a:schemeClr val="tx1"/>
                          </a:solidFill>
                          <a:effectLst/>
                          <a:latin typeface="Arial Narrow" pitchFamily="34" charset="0"/>
                          <a:cs typeface="Arial" panose="020B0604020202020204" pitchFamily="34" charset="0"/>
                        </a:rPr>
                        <a:t>Cost of Literature Sold - Printing</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7,726,991</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7,632,000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94,991</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745">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a:ln>
                            <a:noFill/>
                          </a:ln>
                          <a:solidFill>
                            <a:schemeClr val="tx1"/>
                          </a:solidFill>
                          <a:effectLst/>
                          <a:latin typeface="Arial Narrow" pitchFamily="34" charset="0"/>
                          <a:cs typeface="Arial" panose="020B0604020202020204" pitchFamily="34" charset="0"/>
                        </a:rPr>
                        <a:t>Gross Profit</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6,763,226</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7,950,000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FF0000"/>
                          </a:solidFill>
                          <a:effectLst/>
                          <a:latin typeface="Arial Narrow" pitchFamily="34" charset="0"/>
                          <a:cs typeface="Arial" panose="020B0604020202020204" pitchFamily="34" charset="0"/>
                        </a:rPr>
                        <a:t>(1,186,774)</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1630">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a:ln>
                            <a:noFill/>
                          </a:ln>
                          <a:solidFill>
                            <a:schemeClr val="tx1"/>
                          </a:solidFill>
                          <a:effectLst/>
                          <a:latin typeface="Arial Narrow" pitchFamily="34" charset="0"/>
                          <a:cs typeface="Arial" panose="020B0604020202020204" pitchFamily="34" charset="0"/>
                        </a:rPr>
                        <a:t>Gross Profit Percentage </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46.2%</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Arial Narrow" pitchFamily="34" charset="0"/>
                          <a:cs typeface="Arial" panose="020B0604020202020204" pitchFamily="34" charset="0"/>
                        </a:rPr>
                        <a:t>50.0%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FF0000"/>
                          </a:solidFill>
                          <a:effectLst/>
                          <a:latin typeface="Arial Narrow" pitchFamily="34" charset="0"/>
                          <a:cs typeface="Arial" panose="020B0604020202020204" pitchFamily="34" charset="0"/>
                        </a:rPr>
                        <a:t>(3.8%)</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86" name="Text Box 82"/>
          <p:cNvSpPr txBox="1">
            <a:spLocks noChangeArrowheads="1"/>
          </p:cNvSpPr>
          <p:nvPr/>
        </p:nvSpPr>
        <p:spPr bwMode="auto">
          <a:xfrm>
            <a:off x="43963" y="0"/>
            <a:ext cx="12191999" cy="523220"/>
          </a:xfrm>
          <a:prstGeom prst="rect">
            <a:avLst/>
          </a:prstGeom>
          <a:noFill/>
          <a:ln w="9525">
            <a:noFill/>
            <a:miter lim="800000"/>
          </a:ln>
          <a:effectLst/>
        </p:spPr>
        <p:txBody>
          <a:bodyPr wrap="square">
            <a:spAutoFit/>
          </a:bodyPr>
          <a:lstStyle>
            <a:lvl1pPr eaLnBrk="0" hangingPunct="0">
              <a:spcBef>
                <a:spcPct val="20000"/>
              </a:spcBef>
              <a:buChar char="•"/>
              <a:defRPr sz="3200">
                <a:solidFill>
                  <a:schemeClr val="tx1"/>
                </a:solidFill>
                <a:latin typeface="Arial"/>
                <a:cs typeface="Arial"/>
              </a:defRPr>
            </a:lvl1pPr>
            <a:lvl2pPr marL="742950" indent="-285750" eaLnBrk="0" hangingPunct="0">
              <a:spcBef>
                <a:spcPct val="20000"/>
              </a:spcBef>
              <a:buChar char="–"/>
              <a:defRPr sz="2800">
                <a:solidFill>
                  <a:schemeClr val="tx1"/>
                </a:solidFill>
                <a:latin typeface="Arial"/>
                <a:cs typeface="Arial"/>
              </a:defRPr>
            </a:lvl2pPr>
            <a:lvl3pPr marL="1143000" indent="-228600" eaLnBrk="0" hangingPunct="0">
              <a:spcBef>
                <a:spcPct val="20000"/>
              </a:spcBef>
              <a:buChar char="•"/>
              <a:defRPr sz="2400">
                <a:solidFill>
                  <a:schemeClr val="tx1"/>
                </a:solidFill>
                <a:latin typeface="Arial"/>
                <a:cs typeface="Arial"/>
              </a:defRPr>
            </a:lvl3pPr>
            <a:lvl4pPr marL="1600200" indent="-228600" eaLnBrk="0" hangingPunct="0">
              <a:spcBef>
                <a:spcPct val="20000"/>
              </a:spcBef>
              <a:buChar char="–"/>
              <a:defRPr sz="2000">
                <a:solidFill>
                  <a:schemeClr val="tx1"/>
                </a:solidFill>
                <a:latin typeface="Arial"/>
                <a:cs typeface="Arial"/>
              </a:defRPr>
            </a:lvl4pPr>
            <a:lvl5pPr marL="2057400" indent="-228600" eaLnBrk="0" hangingPunct="0">
              <a:spcBef>
                <a:spcPct val="20000"/>
              </a:spcBef>
              <a:buChar char="»"/>
              <a:defRPr sz="2000">
                <a:solidFill>
                  <a:schemeClr val="tx1"/>
                </a:solidFill>
                <a:latin typeface="Arial"/>
                <a:cs typeface="Arial"/>
              </a:defRPr>
            </a:lvl5pPr>
            <a:lvl6pPr marL="2514600" indent="-228600" eaLnBrk="0" fontAlgn="base" hangingPunct="0">
              <a:spcBef>
                <a:spcPct val="20000"/>
              </a:spcBef>
              <a:spcAft>
                <a:spcPct val="0"/>
              </a:spcAft>
              <a:buChar char="»"/>
              <a:defRPr sz="2000">
                <a:solidFill>
                  <a:schemeClr val="tx1"/>
                </a:solidFill>
                <a:latin typeface="Arial"/>
                <a:cs typeface="Arial"/>
              </a:defRPr>
            </a:lvl6pPr>
            <a:lvl7pPr marL="2971800" indent="-228600" eaLnBrk="0" fontAlgn="base" hangingPunct="0">
              <a:spcBef>
                <a:spcPct val="20000"/>
              </a:spcBef>
              <a:spcAft>
                <a:spcPct val="0"/>
              </a:spcAft>
              <a:buChar char="»"/>
              <a:defRPr sz="2000">
                <a:solidFill>
                  <a:schemeClr val="tx1"/>
                </a:solidFill>
                <a:latin typeface="Arial"/>
                <a:cs typeface="Arial"/>
              </a:defRPr>
            </a:lvl7pPr>
            <a:lvl8pPr marL="3429000" indent="-228600" eaLnBrk="0" fontAlgn="base" hangingPunct="0">
              <a:spcBef>
                <a:spcPct val="20000"/>
              </a:spcBef>
              <a:spcAft>
                <a:spcPct val="0"/>
              </a:spcAft>
              <a:buChar char="»"/>
              <a:defRPr sz="2000">
                <a:solidFill>
                  <a:schemeClr val="tx1"/>
                </a:solidFill>
                <a:latin typeface="Arial"/>
                <a:cs typeface="Arial"/>
              </a:defRPr>
            </a:lvl8pPr>
            <a:lvl9pPr marL="3886200" indent="-228600" eaLnBrk="0" fontAlgn="base" hangingPunct="0">
              <a:spcBef>
                <a:spcPct val="20000"/>
              </a:spcBef>
              <a:spcAft>
                <a:spcPct val="0"/>
              </a:spcAft>
              <a:buChar char="»"/>
              <a:defRPr sz="2000">
                <a:solidFill>
                  <a:schemeClr val="tx1"/>
                </a:solidFill>
                <a:latin typeface="Arial"/>
                <a:cs typeface="Arial"/>
              </a:defRPr>
            </a:lvl9pPr>
          </a:lstStyle>
          <a:p>
            <a:pPr algn="ctr" eaLnBrk="1" hangingPunct="1">
              <a:spcBef>
                <a:spcPct val="50000"/>
              </a:spcBef>
              <a:buFontTx/>
              <a:buNone/>
              <a:defRPr/>
            </a:pPr>
            <a:r>
              <a:rPr lang="en-US" altLang="en-US" sz="2800" b="1">
                <a:solidFill>
                  <a:srgbClr val="3366FF"/>
                </a:solidFill>
                <a:highlight>
                  <a:srgbClr val="FFFF00"/>
                </a:highlight>
                <a:latin typeface="Arial Black" panose="020B0A04020102020204" pitchFamily="34" charset="0"/>
              </a:rPr>
              <a:t>AAWS </a:t>
            </a:r>
            <a:r>
              <a:rPr lang="en-US" altLang="en-US" sz="2800" b="1">
                <a:solidFill>
                  <a:srgbClr val="3366FF"/>
                </a:solidFill>
                <a:latin typeface="Arial Black" panose="020B0A04020102020204" pitchFamily="34" charset="0"/>
              </a:rPr>
              <a:t>– PUBLISHING – 2023 ACTUAL </a:t>
            </a:r>
            <a:r>
              <a:rPr lang="en-US" altLang="en-US" sz="2000" b="1">
                <a:solidFill>
                  <a:srgbClr val="3366FF"/>
                </a:solidFill>
                <a:latin typeface="Arial Black" panose="020B0A04020102020204" pitchFamily="34" charset="0"/>
              </a:rPr>
              <a:t>VS</a:t>
            </a:r>
            <a:r>
              <a:rPr lang="en-US" altLang="en-US" sz="2800" b="1">
                <a:solidFill>
                  <a:srgbClr val="3366FF"/>
                </a:solidFill>
                <a:latin typeface="Arial Black" panose="020B0A04020102020204" pitchFamily="34" charset="0"/>
              </a:rPr>
              <a:t> 2023 BUDGET</a:t>
            </a:r>
            <a:r>
              <a:rPr lang="en-US" altLang="en-US" sz="2800" b="1">
                <a:solidFill>
                  <a:srgbClr val="3366FF"/>
                </a:solidFill>
                <a:effectLst>
                  <a:outerShdw blurRad="38100" dist="38100" dir="2700000" algn="tl">
                    <a:srgbClr val="C0C0C0"/>
                  </a:outerShdw>
                </a:effectLst>
                <a:latin typeface="Arial Black" panose="020B0A04020102020204" pitchFamily="34" charset="0"/>
              </a:rPr>
              <a:t> </a:t>
            </a:r>
          </a:p>
        </p:txBody>
      </p:sp>
      <p:sp>
        <p:nvSpPr>
          <p:cNvPr id="2" name="TextBox 1"/>
          <p:cNvSpPr txBox="1"/>
          <p:nvPr/>
        </p:nvSpPr>
        <p:spPr>
          <a:xfrm>
            <a:off x="11849100" y="6638156"/>
            <a:ext cx="381000" cy="276999"/>
          </a:xfrm>
          <a:prstGeom prst="rect">
            <a:avLst/>
          </a:prstGeom>
          <a:noFill/>
        </p:spPr>
        <p:txBody>
          <a:bodyPr wrap="square" rtlCol="0">
            <a:spAutoFit/>
          </a:bodyPr>
          <a:lstStyle/>
          <a:p>
            <a:endParaRPr lang="en-US" sz="1200" b="1">
              <a:latin typeface="Arial Narrow" pitchFamily="34" charset="0"/>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035"/>
            <a:ext cx="12192001" cy="1233230"/>
          </a:xfrm>
          <a:solidFill>
            <a:schemeClr val="accent1">
              <a:lumMod val="40000"/>
              <a:lumOff val="60000"/>
            </a:schemeClr>
          </a:solidFill>
        </p:spPr>
        <p:txBody>
          <a:bodyPr>
            <a:noAutofit/>
          </a:bodyPr>
          <a:lstStyle/>
          <a:p>
            <a:pPr algn="ctr"/>
            <a:r>
              <a:rPr lang="en-US" sz="2000">
                <a:solidFill>
                  <a:srgbClr val="3333FF"/>
                </a:solidFill>
                <a:highlight>
                  <a:srgbClr val="FFFF00"/>
                </a:highlight>
                <a:latin typeface="Arial Black" panose="020B0A04020102020204" pitchFamily="34" charset="0"/>
              </a:rPr>
              <a:t>CONSOLIDATED (GSO + GV) </a:t>
            </a:r>
            <a:r>
              <a:rPr lang="en-US" sz="2000">
                <a:solidFill>
                  <a:srgbClr val="3333FF"/>
                </a:solidFill>
                <a:latin typeface="Arial Black" panose="020B0A04020102020204" pitchFamily="34" charset="0"/>
              </a:rPr>
              <a:t>OPERATING EXPENSES – 2023 </a:t>
            </a:r>
            <a:br>
              <a:rPr lang="en-US" sz="2000">
                <a:solidFill>
                  <a:srgbClr val="3333FF"/>
                </a:solidFill>
                <a:latin typeface="Arial Black" panose="020B0A04020102020204" pitchFamily="34" charset="0"/>
              </a:rPr>
            </a:br>
            <a:r>
              <a:rPr lang="en-US" sz="2000">
                <a:solidFill>
                  <a:srgbClr val="3333FF"/>
                </a:solidFill>
                <a:latin typeface="Arial Black" panose="020B0A04020102020204" pitchFamily="34" charset="0"/>
              </a:rPr>
              <a:t>FINANCIAL STATEMENT EXPENSE CATEGORIES</a:t>
            </a:r>
            <a:br>
              <a:rPr lang="en-US" sz="2000">
                <a:solidFill>
                  <a:srgbClr val="3333FF"/>
                </a:solidFill>
                <a:latin typeface="Arial Black" panose="020B0A04020102020204" pitchFamily="34" charset="0"/>
              </a:rPr>
            </a:br>
            <a:r>
              <a:rPr lang="en-US" sz="2000">
                <a:solidFill>
                  <a:srgbClr val="3333FF"/>
                </a:solidFill>
                <a:latin typeface="Arial Black" panose="020B0A04020102020204" pitchFamily="34" charset="0"/>
              </a:rPr>
              <a:t>PERCENTAGE BREAKDOWN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3325058"/>
              </p:ext>
            </p:extLst>
          </p:nvPr>
        </p:nvGraphicFramePr>
        <p:xfrm>
          <a:off x="76200" y="1279528"/>
          <a:ext cx="12191999" cy="557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689492" y="6488668"/>
            <a:ext cx="50250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66585817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a:solidFill>
                  <a:srgbClr val="3366FF"/>
                </a:solidFill>
                <a:latin typeface="Arial Black" panose="020B0A04020102020204" pitchFamily="34" charset="0"/>
              </a:rPr>
              <a:t>2023 PRUDENT RESERVE </a:t>
            </a:r>
            <a:endParaRPr lang="en-US" sz="3200">
              <a:solidFill>
                <a:srgbClr val="3366FF"/>
              </a:solidFill>
              <a:latin typeface="Arial Black" panose="020B0A04020102020204" pitchFamily="34" charset="0"/>
            </a:endParaRPr>
          </a:p>
        </p:txBody>
      </p:sp>
      <p:graphicFrame>
        <p:nvGraphicFramePr>
          <p:cNvPr id="5" name="Table 5">
            <a:extLst>
              <a:ext uri="{FF2B5EF4-FFF2-40B4-BE49-F238E27FC236}">
                <a16:creationId xmlns:a16="http://schemas.microsoft.com/office/drawing/2014/main" id="{A6F5F7CE-04D7-47A1-8800-B466D8A327B5}"/>
              </a:ext>
            </a:extLst>
          </p:cNvPr>
          <p:cNvGraphicFramePr>
            <a:graphicFrameLocks noGrp="1"/>
          </p:cNvGraphicFramePr>
          <p:nvPr>
            <p:ph idx="1"/>
            <p:extLst>
              <p:ext uri="{D42A27DB-BD31-4B8C-83A1-F6EECF244321}">
                <p14:modId xmlns:p14="http://schemas.microsoft.com/office/powerpoint/2010/main" val="3701003264"/>
              </p:ext>
            </p:extLst>
          </p:nvPr>
        </p:nvGraphicFramePr>
        <p:xfrm>
          <a:off x="762000" y="748877"/>
          <a:ext cx="6172200" cy="1854200"/>
        </p:xfrm>
        <a:graphic>
          <a:graphicData uri="http://schemas.openxmlformats.org/drawingml/2006/table">
            <a:tbl>
              <a:tblPr firstRow="1" bandRow="1">
                <a:tableStyleId>{69012ECD-51FC-41F1-AA8D-1B2483CD663E}</a:tableStyleId>
              </a:tblPr>
              <a:tblGrid>
                <a:gridCol w="4419600">
                  <a:extLst>
                    <a:ext uri="{9D8B030D-6E8A-4147-A177-3AD203B41FA5}">
                      <a16:colId xmlns:a16="http://schemas.microsoft.com/office/drawing/2014/main" val="907241681"/>
                    </a:ext>
                  </a:extLst>
                </a:gridCol>
                <a:gridCol w="1752600">
                  <a:extLst>
                    <a:ext uri="{9D8B030D-6E8A-4147-A177-3AD203B41FA5}">
                      <a16:colId xmlns:a16="http://schemas.microsoft.com/office/drawing/2014/main" val="1141256466"/>
                    </a:ext>
                  </a:extLst>
                </a:gridCol>
              </a:tblGrid>
              <a:tr h="370840">
                <a:tc>
                  <a:txBody>
                    <a:bodyPr/>
                    <a:lstStyle/>
                    <a:p>
                      <a:r>
                        <a:rPr lang="en-US"/>
                        <a:t>Beginning Balance January 1, 2023</a:t>
                      </a:r>
                    </a:p>
                  </a:txBody>
                  <a:tcPr/>
                </a:tc>
                <a:tc>
                  <a:txBody>
                    <a:bodyPr/>
                    <a:lstStyle/>
                    <a:p>
                      <a:pPr algn="r"/>
                      <a:r>
                        <a:rPr lang="en-US"/>
                        <a:t>12,924,561</a:t>
                      </a:r>
                    </a:p>
                  </a:txBody>
                  <a:tcPr/>
                </a:tc>
                <a:extLst>
                  <a:ext uri="{0D108BD9-81ED-4DB2-BD59-A6C34878D82A}">
                    <a16:rowId xmlns:a16="http://schemas.microsoft.com/office/drawing/2014/main" val="4156323463"/>
                  </a:ext>
                </a:extLst>
              </a:tr>
              <a:tr h="370840">
                <a:tc>
                  <a:txBody>
                    <a:bodyPr/>
                    <a:lstStyle/>
                    <a:p>
                      <a:r>
                        <a:rPr lang="en-US"/>
                        <a:t>Investment Earnings</a:t>
                      </a:r>
                    </a:p>
                  </a:txBody>
                  <a:tcPr/>
                </a:tc>
                <a:tc>
                  <a:txBody>
                    <a:bodyPr/>
                    <a:lstStyle/>
                    <a:p>
                      <a:pPr algn="r"/>
                      <a:r>
                        <a:rPr lang="en-US"/>
                        <a:t>206,301</a:t>
                      </a:r>
                    </a:p>
                  </a:txBody>
                  <a:tcPr/>
                </a:tc>
                <a:extLst>
                  <a:ext uri="{0D108BD9-81ED-4DB2-BD59-A6C34878D82A}">
                    <a16:rowId xmlns:a16="http://schemas.microsoft.com/office/drawing/2014/main" val="255528192"/>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Drawdowns</a:t>
                      </a:r>
                    </a:p>
                  </a:txBody>
                  <a:tcPr/>
                </a:tc>
                <a:tc>
                  <a:txBody>
                    <a:bodyPr/>
                    <a:lstStyle/>
                    <a:p>
                      <a:pPr algn="r"/>
                      <a:r>
                        <a:rPr lang="en-US">
                          <a:solidFill>
                            <a:srgbClr val="FF0000"/>
                          </a:solidFill>
                        </a:rPr>
                        <a:t>(500,000)</a:t>
                      </a:r>
                    </a:p>
                  </a:txBody>
                  <a:tcPr/>
                </a:tc>
                <a:extLst>
                  <a:ext uri="{0D108BD9-81ED-4DB2-BD59-A6C34878D82A}">
                    <a16:rowId xmlns:a16="http://schemas.microsoft.com/office/drawing/2014/main" val="3943795591"/>
                  </a:ext>
                </a:extLst>
              </a:tr>
              <a:tr h="370840">
                <a:tc>
                  <a:txBody>
                    <a:bodyPr/>
                    <a:lstStyle/>
                    <a:p>
                      <a:r>
                        <a:rPr lang="en-US"/>
                        <a:t>Additions</a:t>
                      </a:r>
                    </a:p>
                  </a:txBody>
                  <a:tcPr/>
                </a:tc>
                <a:tc>
                  <a:txBody>
                    <a:bodyPr/>
                    <a:lstStyle/>
                    <a:p>
                      <a:pPr algn="r"/>
                      <a:r>
                        <a:rPr lang="en-US"/>
                        <a:t>0</a:t>
                      </a:r>
                    </a:p>
                  </a:txBody>
                  <a:tcPr/>
                </a:tc>
                <a:extLst>
                  <a:ext uri="{0D108BD9-81ED-4DB2-BD59-A6C34878D82A}">
                    <a16:rowId xmlns:a16="http://schemas.microsoft.com/office/drawing/2014/main" val="3591182111"/>
                  </a:ext>
                </a:extLst>
              </a:tr>
              <a:tr h="370840">
                <a:tc>
                  <a:txBody>
                    <a:bodyPr/>
                    <a:lstStyle/>
                    <a:p>
                      <a:r>
                        <a:rPr lang="en-US" b="1">
                          <a:solidFill>
                            <a:schemeClr val="bg1"/>
                          </a:solidFill>
                        </a:rPr>
                        <a:t>Ending Balance December 31, 2023</a:t>
                      </a:r>
                    </a:p>
                  </a:txBody>
                  <a:tcPr>
                    <a:solidFill>
                      <a:schemeClr val="accent1"/>
                    </a:solidFill>
                  </a:tcPr>
                </a:tc>
                <a:tc>
                  <a:txBody>
                    <a:bodyPr/>
                    <a:lstStyle/>
                    <a:p>
                      <a:pPr algn="r"/>
                      <a:r>
                        <a:rPr lang="en-US" b="1">
                          <a:solidFill>
                            <a:schemeClr val="bg1"/>
                          </a:solidFill>
                        </a:rPr>
                        <a:t>12,630,862</a:t>
                      </a:r>
                    </a:p>
                  </a:txBody>
                  <a:tcPr>
                    <a:solidFill>
                      <a:schemeClr val="accent1"/>
                    </a:solidFill>
                  </a:tcPr>
                </a:tc>
                <a:extLst>
                  <a:ext uri="{0D108BD9-81ED-4DB2-BD59-A6C34878D82A}">
                    <a16:rowId xmlns:a16="http://schemas.microsoft.com/office/drawing/2014/main" val="316652473"/>
                  </a:ext>
                </a:extLst>
              </a:tr>
            </a:tbl>
          </a:graphicData>
        </a:graphic>
      </p:graphicFrame>
      <p:graphicFrame>
        <p:nvGraphicFramePr>
          <p:cNvPr id="6" name="Table 6">
            <a:extLst>
              <a:ext uri="{FF2B5EF4-FFF2-40B4-BE49-F238E27FC236}">
                <a16:creationId xmlns:a16="http://schemas.microsoft.com/office/drawing/2014/main" id="{56521B77-B5FC-4217-B483-7BB61FAF85A2}"/>
              </a:ext>
            </a:extLst>
          </p:cNvPr>
          <p:cNvGraphicFramePr>
            <a:graphicFrameLocks noGrp="1"/>
          </p:cNvGraphicFramePr>
          <p:nvPr>
            <p:extLst>
              <p:ext uri="{D42A27DB-BD31-4B8C-83A1-F6EECF244321}">
                <p14:modId xmlns:p14="http://schemas.microsoft.com/office/powerpoint/2010/main" val="2977627287"/>
              </p:ext>
            </p:extLst>
          </p:nvPr>
        </p:nvGraphicFramePr>
        <p:xfrm>
          <a:off x="762000" y="2965450"/>
          <a:ext cx="80772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80638220"/>
                    </a:ext>
                  </a:extLst>
                </a:gridCol>
                <a:gridCol w="4013200">
                  <a:extLst>
                    <a:ext uri="{9D8B030D-6E8A-4147-A177-3AD203B41FA5}">
                      <a16:colId xmlns:a16="http://schemas.microsoft.com/office/drawing/2014/main" val="949777413"/>
                    </a:ext>
                  </a:extLst>
                </a:gridCol>
              </a:tblGrid>
              <a:tr h="370840">
                <a:tc>
                  <a:txBody>
                    <a:bodyPr/>
                    <a:lstStyle/>
                    <a:p>
                      <a:r>
                        <a:rPr lang="en-US"/>
                        <a:t>Composition of Ending Balance</a:t>
                      </a:r>
                    </a:p>
                  </a:txBody>
                  <a:tcPr/>
                </a:tc>
                <a:tc>
                  <a:txBody>
                    <a:bodyPr/>
                    <a:lstStyle/>
                    <a:p>
                      <a:endParaRPr lang="en-US"/>
                    </a:p>
                  </a:txBody>
                  <a:tcPr/>
                </a:tc>
                <a:extLst>
                  <a:ext uri="{0D108BD9-81ED-4DB2-BD59-A6C34878D82A}">
                    <a16:rowId xmlns:a16="http://schemas.microsoft.com/office/drawing/2014/main" val="2431329154"/>
                  </a:ext>
                </a:extLst>
              </a:tr>
              <a:tr h="370840">
                <a:tc>
                  <a:txBody>
                    <a:bodyPr/>
                    <a:lstStyle/>
                    <a:p>
                      <a:r>
                        <a:rPr lang="en-US"/>
                        <a:t>Cash</a:t>
                      </a:r>
                    </a:p>
                  </a:txBody>
                  <a:tcPr/>
                </a:tc>
                <a:tc>
                  <a:txBody>
                    <a:bodyPr/>
                    <a:lstStyle/>
                    <a:p>
                      <a:pPr algn="r"/>
                      <a:r>
                        <a:rPr lang="en-US"/>
                        <a:t>2,706,106</a:t>
                      </a:r>
                    </a:p>
                  </a:txBody>
                  <a:tcPr/>
                </a:tc>
                <a:extLst>
                  <a:ext uri="{0D108BD9-81ED-4DB2-BD59-A6C34878D82A}">
                    <a16:rowId xmlns:a16="http://schemas.microsoft.com/office/drawing/2014/main" val="1386257630"/>
                  </a:ext>
                </a:extLst>
              </a:tr>
              <a:tr h="370840">
                <a:tc>
                  <a:txBody>
                    <a:bodyPr/>
                    <a:lstStyle/>
                    <a:p>
                      <a:r>
                        <a:rPr lang="en-US"/>
                        <a:t>Certificates of Deposit (CDARs)</a:t>
                      </a:r>
                    </a:p>
                  </a:txBody>
                  <a:tcPr/>
                </a:tc>
                <a:tc>
                  <a:txBody>
                    <a:bodyPr/>
                    <a:lstStyle/>
                    <a:p>
                      <a:pPr algn="r"/>
                      <a:r>
                        <a:rPr lang="en-US"/>
                        <a:t>10,449,356</a:t>
                      </a:r>
                    </a:p>
                  </a:txBody>
                  <a:tcPr/>
                </a:tc>
                <a:extLst>
                  <a:ext uri="{0D108BD9-81ED-4DB2-BD59-A6C34878D82A}">
                    <a16:rowId xmlns:a16="http://schemas.microsoft.com/office/drawing/2014/main" val="2564668803"/>
                  </a:ext>
                </a:extLst>
              </a:tr>
              <a:tr h="370840">
                <a:tc>
                  <a:txBody>
                    <a:bodyPr/>
                    <a:lstStyle/>
                    <a:p>
                      <a:r>
                        <a:rPr lang="en-US"/>
                        <a:t>Accrued Interest</a:t>
                      </a:r>
                    </a:p>
                  </a:txBody>
                  <a:tcPr/>
                </a:tc>
                <a:tc>
                  <a:txBody>
                    <a:bodyPr/>
                    <a:lstStyle/>
                    <a:p>
                      <a:pPr algn="r"/>
                      <a:r>
                        <a:rPr lang="en-US"/>
                        <a:t>48,413</a:t>
                      </a:r>
                    </a:p>
                  </a:txBody>
                  <a:tcPr/>
                </a:tc>
                <a:extLst>
                  <a:ext uri="{0D108BD9-81ED-4DB2-BD59-A6C34878D82A}">
                    <a16:rowId xmlns:a16="http://schemas.microsoft.com/office/drawing/2014/main" val="725908465"/>
                  </a:ext>
                </a:extLst>
              </a:tr>
              <a:tr h="370840">
                <a:tc>
                  <a:txBody>
                    <a:bodyPr/>
                    <a:lstStyle/>
                    <a:p>
                      <a:r>
                        <a:rPr lang="en-US"/>
                        <a:t>Less Grapevine subscription liability</a:t>
                      </a:r>
                    </a:p>
                  </a:txBody>
                  <a:tcPr/>
                </a:tc>
                <a:tc>
                  <a:txBody>
                    <a:bodyPr/>
                    <a:lstStyle/>
                    <a:p>
                      <a:pPr algn="r"/>
                      <a:r>
                        <a:rPr lang="en-US"/>
                        <a:t>(573,012)</a:t>
                      </a:r>
                    </a:p>
                  </a:txBody>
                  <a:tcPr/>
                </a:tc>
                <a:extLst>
                  <a:ext uri="{0D108BD9-81ED-4DB2-BD59-A6C34878D82A}">
                    <a16:rowId xmlns:a16="http://schemas.microsoft.com/office/drawing/2014/main" val="1800855634"/>
                  </a:ext>
                </a:extLst>
              </a:tr>
              <a:tr h="370840">
                <a:tc>
                  <a:txBody>
                    <a:bodyPr/>
                    <a:lstStyle/>
                    <a:p>
                      <a:r>
                        <a:rPr lang="en-US" b="1">
                          <a:solidFill>
                            <a:schemeClr val="bg1"/>
                          </a:solidFill>
                        </a:rPr>
                        <a:t>Ending Balance</a:t>
                      </a:r>
                    </a:p>
                  </a:txBody>
                  <a:tcPr>
                    <a:solidFill>
                      <a:schemeClr val="accent1"/>
                    </a:solidFill>
                  </a:tcPr>
                </a:tc>
                <a:tc>
                  <a:txBody>
                    <a:bodyPr/>
                    <a:lstStyle/>
                    <a:p>
                      <a:pPr algn="r"/>
                      <a:r>
                        <a:rPr lang="en-US" b="1">
                          <a:solidFill>
                            <a:schemeClr val="bg1"/>
                          </a:solidFill>
                        </a:rPr>
                        <a:t>12,630,862</a:t>
                      </a:r>
                    </a:p>
                  </a:txBody>
                  <a:tcPr>
                    <a:solidFill>
                      <a:schemeClr val="accent1"/>
                    </a:solidFill>
                  </a:tcPr>
                </a:tc>
                <a:extLst>
                  <a:ext uri="{0D108BD9-81ED-4DB2-BD59-A6C34878D82A}">
                    <a16:rowId xmlns:a16="http://schemas.microsoft.com/office/drawing/2014/main" val="3222427350"/>
                  </a:ext>
                </a:extLst>
              </a:tr>
            </a:tbl>
          </a:graphicData>
        </a:graphic>
      </p:graphicFrame>
      <p:graphicFrame>
        <p:nvGraphicFramePr>
          <p:cNvPr id="7" name="Table 5">
            <a:extLst>
              <a:ext uri="{FF2B5EF4-FFF2-40B4-BE49-F238E27FC236}">
                <a16:creationId xmlns:a16="http://schemas.microsoft.com/office/drawing/2014/main" id="{17A919EE-67BD-43EB-AACB-48BC0CA3DE0A}"/>
              </a:ext>
            </a:extLst>
          </p:cNvPr>
          <p:cNvGraphicFramePr/>
          <p:nvPr>
            <p:extLst>
              <p:ext uri="{D42A27DB-BD31-4B8C-83A1-F6EECF244321}">
                <p14:modId xmlns:p14="http://schemas.microsoft.com/office/powerpoint/2010/main" val="862949551"/>
              </p:ext>
            </p:extLst>
          </p:nvPr>
        </p:nvGraphicFramePr>
        <p:xfrm>
          <a:off x="762000" y="5387340"/>
          <a:ext cx="8382001" cy="1381760"/>
        </p:xfrm>
        <a:graphic>
          <a:graphicData uri="http://schemas.openxmlformats.org/drawingml/2006/table">
            <a:tbl>
              <a:tblPr firstRow="1" bandRow="1">
                <a:tableStyleId>{69012ECD-51FC-41F1-AA8D-1B2483CD663E}</a:tableStyleId>
              </a:tblPr>
              <a:tblGrid>
                <a:gridCol w="4674577">
                  <a:extLst>
                    <a:ext uri="{9D8B030D-6E8A-4147-A177-3AD203B41FA5}">
                      <a16:colId xmlns:a16="http://schemas.microsoft.com/office/drawing/2014/main" val="907241681"/>
                    </a:ext>
                  </a:extLst>
                </a:gridCol>
                <a:gridCol w="1853712">
                  <a:extLst>
                    <a:ext uri="{9D8B030D-6E8A-4147-A177-3AD203B41FA5}">
                      <a16:colId xmlns:a16="http://schemas.microsoft.com/office/drawing/2014/main" val="1141256466"/>
                    </a:ext>
                  </a:extLst>
                </a:gridCol>
                <a:gridCol w="1853712">
                  <a:extLst>
                    <a:ext uri="{9D8B030D-6E8A-4147-A177-3AD203B41FA5}">
                      <a16:colId xmlns:a16="http://schemas.microsoft.com/office/drawing/2014/main" val="856937811"/>
                    </a:ext>
                  </a:extLst>
                </a:gridCol>
              </a:tblGrid>
              <a:tr h="370840">
                <a:tc>
                  <a:txBody>
                    <a:bodyPr/>
                    <a:lstStyle/>
                    <a:p>
                      <a:r>
                        <a:rPr lang="en-US"/>
                        <a:t>Number of Months Expenses Held</a:t>
                      </a:r>
                    </a:p>
                  </a:txBody>
                  <a:tcPr anchor="ctr"/>
                </a:tc>
                <a:tc>
                  <a:txBody>
                    <a:bodyPr/>
                    <a:lstStyle/>
                    <a:p>
                      <a:pPr algn="r"/>
                      <a:r>
                        <a:rPr lang="en-US"/>
                        <a:t>Based on 2023 expenses</a:t>
                      </a:r>
                    </a:p>
                  </a:txBody>
                  <a:tcPr/>
                </a:tc>
                <a:tc>
                  <a:txBody>
                    <a:bodyPr/>
                    <a:lstStyle/>
                    <a:p>
                      <a:pPr algn="r"/>
                      <a:r>
                        <a:rPr lang="en-US"/>
                        <a:t>Based on 2024 expenses</a:t>
                      </a:r>
                    </a:p>
                  </a:txBody>
                  <a:tcPr/>
                </a:tc>
                <a:extLst>
                  <a:ext uri="{0D108BD9-81ED-4DB2-BD59-A6C34878D82A}">
                    <a16:rowId xmlns:a16="http://schemas.microsoft.com/office/drawing/2014/main" val="4156323463"/>
                  </a:ext>
                </a:extLst>
              </a:tr>
              <a:tr h="370840">
                <a:tc>
                  <a:txBody>
                    <a:bodyPr/>
                    <a:lstStyle/>
                    <a:p>
                      <a:r>
                        <a:rPr lang="en-US"/>
                        <a:t>January 1, 2023</a:t>
                      </a:r>
                    </a:p>
                  </a:txBody>
                  <a:tcPr/>
                </a:tc>
                <a:tc>
                  <a:txBody>
                    <a:bodyPr/>
                    <a:lstStyle/>
                    <a:p>
                      <a:pPr algn="r"/>
                      <a:r>
                        <a:rPr lang="en-US"/>
                        <a:t>7.35</a:t>
                      </a:r>
                    </a:p>
                  </a:txBody>
                  <a:tcPr/>
                </a:tc>
                <a:tc>
                  <a:txBody>
                    <a:bodyPr/>
                    <a:lstStyle/>
                    <a:p>
                      <a:pPr algn="r"/>
                      <a:r>
                        <a:rPr lang="en-US"/>
                        <a:t>6.98</a:t>
                      </a:r>
                    </a:p>
                  </a:txBody>
                  <a:tcPr/>
                </a:tc>
                <a:extLst>
                  <a:ext uri="{0D108BD9-81ED-4DB2-BD59-A6C34878D82A}">
                    <a16:rowId xmlns:a16="http://schemas.microsoft.com/office/drawing/2014/main" val="255528192"/>
                  </a:ext>
                </a:extLst>
              </a:tr>
              <a:tr h="370840">
                <a:tc>
                  <a:txBody>
                    <a:bodyPr/>
                    <a:lstStyle/>
                    <a:p>
                      <a:r>
                        <a:rPr lang="en-US"/>
                        <a:t>December 31, 2023</a:t>
                      </a:r>
                    </a:p>
                  </a:txBody>
                  <a:tcPr/>
                </a:tc>
                <a:tc>
                  <a:txBody>
                    <a:bodyPr/>
                    <a:lstStyle/>
                    <a:p>
                      <a:pPr algn="r"/>
                      <a:r>
                        <a:rPr lang="en-US"/>
                        <a:t>7.18</a:t>
                      </a:r>
                    </a:p>
                  </a:txBody>
                  <a:tcPr/>
                </a:tc>
                <a:tc>
                  <a:txBody>
                    <a:bodyPr/>
                    <a:lstStyle/>
                    <a:p>
                      <a:pPr algn="r"/>
                      <a:r>
                        <a:rPr lang="en-US"/>
                        <a:t>6.82</a:t>
                      </a:r>
                    </a:p>
                  </a:txBody>
                  <a:tcPr/>
                </a:tc>
                <a:extLst>
                  <a:ext uri="{0D108BD9-81ED-4DB2-BD59-A6C34878D82A}">
                    <a16:rowId xmlns:a16="http://schemas.microsoft.com/office/drawing/2014/main" val="2455480638"/>
                  </a:ext>
                </a:extLst>
              </a:tr>
            </a:tbl>
          </a:graphicData>
        </a:graphic>
      </p:graphicFrame>
    </p:spTree>
    <p:extLst>
      <p:ext uri="{BB962C8B-B14F-4D97-AF65-F5344CB8AC3E}">
        <p14:creationId xmlns:p14="http://schemas.microsoft.com/office/powerpoint/2010/main" val="267648490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93" y="0"/>
            <a:ext cx="12192000" cy="762000"/>
          </a:xfrm>
        </p:spPr>
        <p:txBody>
          <a:bodyPr>
            <a:noAutofit/>
          </a:bodyPr>
          <a:lstStyle/>
          <a:p>
            <a:pPr algn="ctr"/>
            <a:r>
              <a:rPr lang="en-US" sz="2800" b="1">
                <a:solidFill>
                  <a:srgbClr val="3366FF"/>
                </a:solidFill>
                <a:latin typeface="Arial Black" panose="020B0A04020102020204" pitchFamily="34" charset="0"/>
              </a:rPr>
              <a:t>USES OF GSB’s RESERVE FUND </a:t>
            </a:r>
          </a:p>
        </p:txBody>
      </p:sp>
      <p:sp>
        <p:nvSpPr>
          <p:cNvPr id="3" name="Text Placeholder 2"/>
          <p:cNvSpPr>
            <a:spLocks noGrp="1"/>
          </p:cNvSpPr>
          <p:nvPr>
            <p:ph type="body" idx="1"/>
          </p:nvPr>
        </p:nvSpPr>
        <p:spPr>
          <a:xfrm>
            <a:off x="105507" y="1142999"/>
            <a:ext cx="11887200" cy="4536831"/>
          </a:xfrm>
        </p:spPr>
        <p:txBody>
          <a:bodyPr>
            <a:normAutofit/>
          </a:bodyPr>
          <a:lstStyle/>
          <a:p>
            <a:pPr>
              <a:buClr>
                <a:srgbClr val="3366FF"/>
              </a:buClr>
              <a:buFont typeface="Wingdings" panose="05000000000000000000" pitchFamily="2" charset="2"/>
              <a:buChar char="v"/>
            </a:pPr>
            <a:r>
              <a:rPr lang="en-US" sz="2800">
                <a:latin typeface="Arial Narrow" pitchFamily="34" charset="0"/>
              </a:rPr>
              <a:t>Concept of GSB’s Prudent Reserve – not same as in your Home Group’s reserve</a:t>
            </a:r>
          </a:p>
          <a:p>
            <a:pPr>
              <a:buClr>
                <a:srgbClr val="3366FF"/>
              </a:buClr>
              <a:buFont typeface="Wingdings" panose="05000000000000000000" pitchFamily="2" charset="2"/>
              <a:buChar char="v"/>
            </a:pPr>
            <a:r>
              <a:rPr lang="en-US" sz="2800">
                <a:latin typeface="Arial Narrow" pitchFamily="34" charset="0"/>
              </a:rPr>
              <a:t>GSB’s Reserve Fund covers much more</a:t>
            </a:r>
          </a:p>
          <a:p>
            <a:pPr>
              <a:buClr>
                <a:srgbClr val="3366FF"/>
              </a:buClr>
              <a:buFont typeface="Wingdings" panose="05000000000000000000" pitchFamily="2" charset="2"/>
              <a:buChar char="v"/>
            </a:pPr>
            <a:r>
              <a:rPr lang="en-US" sz="2800">
                <a:latin typeface="Arial Narrow" pitchFamily="34" charset="0"/>
              </a:rPr>
              <a:t>In 1967, the General Service Conference issued the Advisory Action that “The GSB make use of investment income from the Reserve Fund for whatever purpose the Board may authorize”. </a:t>
            </a:r>
          </a:p>
          <a:p>
            <a:pPr>
              <a:buClr>
                <a:srgbClr val="3366FF"/>
              </a:buClr>
              <a:buFont typeface="Wingdings" panose="05000000000000000000" pitchFamily="2" charset="2"/>
              <a:buChar char="v"/>
            </a:pPr>
            <a:r>
              <a:rPr lang="en-US" sz="2800">
                <a:latin typeface="Arial Narrow" pitchFamily="34" charset="0"/>
              </a:rPr>
              <a:t>Broadly, this could include, whether planned or unplanned: </a:t>
            </a:r>
          </a:p>
          <a:p>
            <a:pPr lvl="1">
              <a:buClr>
                <a:srgbClr val="3366FF"/>
              </a:buClr>
              <a:buFont typeface="Wingdings" panose="05000000000000000000" pitchFamily="2" charset="2"/>
              <a:buChar char="v"/>
            </a:pPr>
            <a:r>
              <a:rPr lang="en-US">
                <a:latin typeface="Arial Narrow" pitchFamily="34" charset="0"/>
              </a:rPr>
              <a:t>Operating Deficits of AAWS or Grapevine</a:t>
            </a:r>
          </a:p>
          <a:p>
            <a:pPr lvl="1">
              <a:buClr>
                <a:srgbClr val="3366FF"/>
              </a:buClr>
              <a:buFont typeface="Wingdings" panose="05000000000000000000" pitchFamily="2" charset="2"/>
              <a:buChar char="v"/>
            </a:pPr>
            <a:r>
              <a:rPr lang="en-US">
                <a:latin typeface="Arial Narrow" pitchFamily="34" charset="0"/>
              </a:rPr>
              <a:t>Periodic expenditures such as an office renovation or major technical upgrade</a:t>
            </a:r>
          </a:p>
          <a:p>
            <a:pPr lvl="1">
              <a:buClr>
                <a:srgbClr val="3366FF"/>
              </a:buClr>
              <a:buFont typeface="Wingdings" panose="05000000000000000000" pitchFamily="2" charset="2"/>
              <a:buChar char="v"/>
            </a:pPr>
            <a:r>
              <a:rPr lang="en-US">
                <a:latin typeface="Arial Narrow" pitchFamily="34" charset="0"/>
              </a:rPr>
              <a:t>Extraordinary expenses outside of “normal” operations</a:t>
            </a:r>
          </a:p>
          <a:p>
            <a:pPr>
              <a:buClr>
                <a:srgbClr val="3366FF"/>
              </a:buClr>
              <a:buFont typeface="Wingdings" panose="05000000000000000000" pitchFamily="2" charset="2"/>
              <a:buChar char="v"/>
            </a:pPr>
            <a:endParaRPr lang="en-US">
              <a:latin typeface="Arial Narrow" pitchFamily="34" charset="0"/>
            </a:endParaRPr>
          </a:p>
          <a:p>
            <a:pPr marL="0" indent="0">
              <a:buClr>
                <a:srgbClr val="3366FF"/>
              </a:buClr>
              <a:buNone/>
            </a:pPr>
            <a:endParaRPr lang="en-US" sz="800">
              <a:latin typeface="Arial Narrow" pitchFamily="34" charset="0"/>
            </a:endParaRPr>
          </a:p>
          <a:p>
            <a:endParaRPr lang="en-US"/>
          </a:p>
        </p:txBody>
      </p:sp>
    </p:spTree>
    <p:extLst>
      <p:ext uri="{BB962C8B-B14F-4D97-AF65-F5344CB8AC3E}">
        <p14:creationId xmlns:p14="http://schemas.microsoft.com/office/powerpoint/2010/main" val="147362494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E5F1-5404-4B98-A294-F55F9EABE95E}"/>
              </a:ext>
            </a:extLst>
          </p:cNvPr>
          <p:cNvSpPr>
            <a:spLocks noGrp="1"/>
          </p:cNvSpPr>
          <p:nvPr>
            <p:ph type="title"/>
          </p:nvPr>
        </p:nvSpPr>
        <p:spPr>
          <a:xfrm>
            <a:off x="828869" y="228600"/>
            <a:ext cx="10515600" cy="1325563"/>
          </a:xfrm>
        </p:spPr>
        <p:txBody>
          <a:bodyPr>
            <a:normAutofit/>
          </a:bodyPr>
          <a:lstStyle/>
          <a:p>
            <a:pPr algn="ctr"/>
            <a:r>
              <a:rPr lang="en-US" sz="2800" b="1">
                <a:solidFill>
                  <a:srgbClr val="3333FF"/>
                </a:solidFill>
                <a:latin typeface="Arial Black" panose="020B0A04020102020204" pitchFamily="34" charset="0"/>
              </a:rPr>
              <a:t>RESERVE FUND POLICY</a:t>
            </a:r>
            <a:endParaRPr lang="en-US" sz="2800">
              <a:latin typeface="Arial Black" panose="020B0A04020102020204" pitchFamily="34" charset="0"/>
            </a:endParaRPr>
          </a:p>
        </p:txBody>
      </p:sp>
      <p:sp>
        <p:nvSpPr>
          <p:cNvPr id="4" name="Content Placeholder 3">
            <a:extLst>
              <a:ext uri="{FF2B5EF4-FFF2-40B4-BE49-F238E27FC236}">
                <a16:creationId xmlns:a16="http://schemas.microsoft.com/office/drawing/2014/main" id="{313CEAE6-276D-1C5D-131D-C0F74AA2189C}"/>
              </a:ext>
            </a:extLst>
          </p:cNvPr>
          <p:cNvSpPr>
            <a:spLocks noGrp="1"/>
          </p:cNvSpPr>
          <p:nvPr>
            <p:ph idx="1"/>
          </p:nvPr>
        </p:nvSpPr>
        <p:spPr>
          <a:xfrm>
            <a:off x="838200" y="1447800"/>
            <a:ext cx="10524931" cy="4953000"/>
          </a:xfrm>
        </p:spPr>
        <p:txBody>
          <a:bodyPr>
            <a:normAutofit lnSpcReduction="10000"/>
          </a:bodyPr>
          <a:lstStyle/>
          <a:p>
            <a:pPr>
              <a:buFont typeface="Wingdings" panose="05000000000000000000" pitchFamily="2" charset="2"/>
              <a:buChar char="v"/>
            </a:pPr>
            <a:r>
              <a:rPr lang="en-US">
                <a:latin typeface="Arial Narrow" pitchFamily="34" charset="0"/>
              </a:rPr>
              <a:t>1977 Advisory Action established the upper limit of the reserve fund as 12 months of operating expense of GSB, AAWS, and GV combined</a:t>
            </a:r>
          </a:p>
          <a:p>
            <a:pPr>
              <a:buFont typeface="Wingdings" panose="05000000000000000000" pitchFamily="2" charset="2"/>
              <a:buChar char="v"/>
            </a:pPr>
            <a:r>
              <a:rPr lang="en-US">
                <a:latin typeface="Arial Narrow" pitchFamily="34" charset="0"/>
              </a:rPr>
              <a:t>A 1981 Advisory Action specified that a lower limit not be provided. However, a 9 month lower limit appears in Conference Finance Committee reports throughout the history of the reserve.</a:t>
            </a:r>
          </a:p>
          <a:p>
            <a:pPr>
              <a:buFont typeface="Wingdings" panose="05000000000000000000" pitchFamily="2" charset="2"/>
              <a:buChar char="v"/>
            </a:pPr>
            <a:r>
              <a:rPr lang="en-US">
                <a:latin typeface="Arial Narrow" pitchFamily="34" charset="0"/>
              </a:rPr>
              <a:t>Policy adopted by GSB in 2022 includes:</a:t>
            </a:r>
          </a:p>
          <a:p>
            <a:pPr lvl="1">
              <a:buFont typeface="Wingdings" panose="05000000000000000000" pitchFamily="2" charset="2"/>
              <a:buChar char="v"/>
            </a:pPr>
            <a:r>
              <a:rPr lang="en-US">
                <a:latin typeface="Arial Narrow" pitchFamily="34" charset="0"/>
              </a:rPr>
              <a:t> </a:t>
            </a:r>
            <a:r>
              <a:rPr lang="en-US" sz="2500">
                <a:latin typeface="Arial Narrow" pitchFamily="34" charset="0"/>
              </a:rPr>
              <a:t>a 9 to 12 month goal range</a:t>
            </a:r>
          </a:p>
          <a:p>
            <a:pPr lvl="1">
              <a:buFont typeface="Wingdings" panose="05000000000000000000" pitchFamily="2" charset="2"/>
              <a:buChar char="v"/>
            </a:pPr>
            <a:r>
              <a:rPr lang="en-US" sz="2500">
                <a:latin typeface="Arial Narrow" pitchFamily="34" charset="0"/>
              </a:rPr>
              <a:t>At least 50% of the portfolio available within one year</a:t>
            </a:r>
          </a:p>
          <a:p>
            <a:pPr lvl="1">
              <a:buFont typeface="Wingdings" panose="05000000000000000000" pitchFamily="2" charset="2"/>
              <a:buChar char="v"/>
            </a:pPr>
            <a:r>
              <a:rPr lang="en-US" sz="2500">
                <a:latin typeface="Arial Narrow" pitchFamily="34" charset="0"/>
              </a:rPr>
              <a:t>GSB must authorize transfers into and withdrawals from the Reserve Fund</a:t>
            </a:r>
          </a:p>
          <a:p>
            <a:pPr lvl="1">
              <a:buFont typeface="Wingdings" panose="05000000000000000000" pitchFamily="2" charset="2"/>
              <a:buChar char="v"/>
            </a:pPr>
            <a:r>
              <a:rPr lang="en-US" sz="2500">
                <a:latin typeface="Arial Narrow" pitchFamily="34" charset="0"/>
              </a:rPr>
              <a:t>In the event of emergencies such as a bank failure or inability to meet payroll, Trustees Finance and Budgetary Committee may authorize a withdrawal. If the Committee is unable to be gathered within the needed timeframe, two officers of the GSB may authorize. </a:t>
            </a:r>
          </a:p>
        </p:txBody>
      </p:sp>
    </p:spTree>
    <p:extLst>
      <p:ext uri="{BB962C8B-B14F-4D97-AF65-F5344CB8AC3E}">
        <p14:creationId xmlns:p14="http://schemas.microsoft.com/office/powerpoint/2010/main" val="347314488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F34E-D0D1-4E04-8C14-BE393E14E3A7}"/>
              </a:ext>
            </a:extLst>
          </p:cNvPr>
          <p:cNvSpPr>
            <a:spLocks noGrp="1"/>
          </p:cNvSpPr>
          <p:nvPr>
            <p:ph type="title"/>
          </p:nvPr>
        </p:nvSpPr>
        <p:spPr/>
        <p:txBody>
          <a:bodyPr>
            <a:normAutofit/>
          </a:bodyPr>
          <a:lstStyle/>
          <a:p>
            <a:pPr algn="ctr"/>
            <a:r>
              <a:rPr lang="en-US" sz="2800">
                <a:solidFill>
                  <a:srgbClr val="0066FF"/>
                </a:solidFill>
                <a:highlight>
                  <a:srgbClr val="FFFF00"/>
                </a:highlight>
                <a:latin typeface="Arial Black" panose="020B0A04020102020204" pitchFamily="34" charset="0"/>
              </a:rPr>
              <a:t>GSO</a:t>
            </a:r>
            <a:r>
              <a:rPr lang="en-US" sz="2800">
                <a:solidFill>
                  <a:srgbClr val="0066FF"/>
                </a:solidFill>
                <a:latin typeface="Arial Black" panose="020B0A04020102020204" pitchFamily="34" charset="0"/>
              </a:rPr>
              <a:t> REVENUE TREND</a:t>
            </a:r>
          </a:p>
        </p:txBody>
      </p:sp>
      <p:graphicFrame>
        <p:nvGraphicFramePr>
          <p:cNvPr id="7" name="Content Placeholder 6">
            <a:extLst>
              <a:ext uri="{FF2B5EF4-FFF2-40B4-BE49-F238E27FC236}">
                <a16:creationId xmlns:a16="http://schemas.microsoft.com/office/drawing/2014/main" id="{9EFF9A05-1B7E-4811-A9AF-65BB4DD3C2E8}"/>
              </a:ext>
            </a:extLst>
          </p:cNvPr>
          <p:cNvGraphicFramePr>
            <a:graphicFrameLocks noGrp="1"/>
          </p:cNvGraphicFramePr>
          <p:nvPr>
            <p:ph idx="1"/>
            <p:extLst>
              <p:ext uri="{D42A27DB-BD31-4B8C-83A1-F6EECF244321}">
                <p14:modId xmlns:p14="http://schemas.microsoft.com/office/powerpoint/2010/main" val="2915062880"/>
              </p:ext>
            </p:extLst>
          </p:nvPr>
        </p:nvGraphicFramePr>
        <p:xfrm>
          <a:off x="838200" y="1847850"/>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543029D5-D6DC-457F-A9E0-F045BE489213}"/>
              </a:ext>
            </a:extLst>
          </p:cNvPr>
          <p:cNvSpPr>
            <a:spLocks noGrp="1"/>
          </p:cNvSpPr>
          <p:nvPr>
            <p:ph type="sldNum" sz="quarter" idx="12"/>
          </p:nvPr>
        </p:nvSpPr>
        <p:spPr/>
        <p:txBody>
          <a:bodyPr/>
          <a:lstStyle/>
          <a:p>
            <a:fld id="{48A64ACC-3B63-487F-A502-B71A7750656B}" type="slidenum">
              <a:rPr lang="en-US" smtClean="0"/>
              <a:t>26</a:t>
            </a:fld>
            <a:endParaRPr lang="en-US"/>
          </a:p>
        </p:txBody>
      </p:sp>
    </p:spTree>
    <p:extLst>
      <p:ext uri="{BB962C8B-B14F-4D97-AF65-F5344CB8AC3E}">
        <p14:creationId xmlns:p14="http://schemas.microsoft.com/office/powerpoint/2010/main" val="28169272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3676"/>
            <a:ext cx="12192000" cy="1143000"/>
          </a:xfrm>
        </p:spPr>
        <p:txBody>
          <a:bodyPr/>
          <a:lstStyle/>
          <a:p>
            <a:pPr algn="ctr"/>
            <a:r>
              <a:rPr lang="en-US" sz="6000" b="1">
                <a:solidFill>
                  <a:srgbClr val="3366FF"/>
                </a:solidFill>
                <a:latin typeface="Arial Black" panose="020B0A04020102020204" pitchFamily="34" charset="0"/>
              </a:rPr>
              <a:t>THANK YOU</a:t>
            </a:r>
            <a:endParaRPr lang="en-US" sz="7200" b="1">
              <a:solidFill>
                <a:srgbClr val="3366FF"/>
              </a:solidFill>
              <a:latin typeface="Arial Black" panose="020B0A04020102020204" pitchFamily="34" charset="0"/>
            </a:endParaRPr>
          </a:p>
        </p:txBody>
      </p:sp>
      <p:sp>
        <p:nvSpPr>
          <p:cNvPr id="3" name="Text Placeholder 2"/>
          <p:cNvSpPr>
            <a:spLocks noGrp="1"/>
          </p:cNvSpPr>
          <p:nvPr>
            <p:ph type="body" idx="1"/>
          </p:nvPr>
        </p:nvSpPr>
        <p:spPr>
          <a:xfrm>
            <a:off x="401515" y="1828800"/>
            <a:ext cx="11430000" cy="3962400"/>
          </a:xfrm>
        </p:spPr>
        <p:txBody>
          <a:bodyPr>
            <a:normAutofit fontScale="85000" lnSpcReduction="20000"/>
          </a:bodyPr>
          <a:lstStyle/>
          <a:p>
            <a:pPr>
              <a:buClr>
                <a:srgbClr val="0070C0"/>
              </a:buClr>
              <a:buFont typeface="Wingdings" panose="05000000000000000000" pitchFamily="2" charset="2"/>
              <a:buChar char="v"/>
            </a:pPr>
            <a:r>
              <a:rPr lang="en-US">
                <a:latin typeface="Arial Narrow" pitchFamily="34" charset="0"/>
              </a:rPr>
              <a:t>Paul Konigstein, Chief Financial Officer</a:t>
            </a:r>
          </a:p>
          <a:p>
            <a:pPr>
              <a:buClr>
                <a:srgbClr val="0070C0"/>
              </a:buClr>
              <a:buFont typeface="Wingdings" panose="05000000000000000000" pitchFamily="2" charset="2"/>
              <a:buChar char="v"/>
            </a:pPr>
            <a:r>
              <a:rPr lang="en-US">
                <a:latin typeface="Arial Narrow" pitchFamily="34" charset="0"/>
              </a:rPr>
              <a:t>Zenaida Medina, Controller</a:t>
            </a:r>
          </a:p>
          <a:p>
            <a:pPr>
              <a:buClr>
                <a:srgbClr val="0070C0"/>
              </a:buClr>
              <a:buFont typeface="Wingdings" panose="05000000000000000000" pitchFamily="2" charset="2"/>
              <a:buChar char="v"/>
            </a:pPr>
            <a:r>
              <a:rPr lang="en-US">
                <a:latin typeface="Arial Narrow" pitchFamily="34" charset="0"/>
              </a:rPr>
              <a:t>Donna Chahalis, Grapevine Controller</a:t>
            </a:r>
          </a:p>
          <a:p>
            <a:pPr>
              <a:buClr>
                <a:srgbClr val="0070C0"/>
              </a:buClr>
              <a:buFont typeface="Wingdings" panose="05000000000000000000" pitchFamily="2" charset="2"/>
              <a:buChar char="v"/>
            </a:pPr>
            <a:r>
              <a:rPr lang="en-US">
                <a:latin typeface="Arial Narrow" pitchFamily="34" charset="0"/>
              </a:rPr>
              <a:t>Diana L, Conference Coordinator, for her patience</a:t>
            </a:r>
          </a:p>
          <a:p>
            <a:pPr>
              <a:buClr>
                <a:srgbClr val="0070C0"/>
              </a:buClr>
              <a:buFont typeface="Wingdings" panose="05000000000000000000" pitchFamily="2" charset="2"/>
              <a:buChar char="v"/>
            </a:pPr>
            <a:r>
              <a:rPr lang="en-US">
                <a:latin typeface="Arial Narrow" pitchFamily="34" charset="0"/>
              </a:rPr>
              <a:t>All of the employees of both A.A.W.S. and Grapevine</a:t>
            </a:r>
          </a:p>
          <a:p>
            <a:pPr>
              <a:buClr>
                <a:srgbClr val="0070C0"/>
              </a:buClr>
              <a:buFont typeface="Wingdings" panose="05000000000000000000" pitchFamily="2" charset="2"/>
              <a:buChar char="v"/>
            </a:pPr>
            <a:r>
              <a:rPr lang="en-US">
                <a:latin typeface="Arial Narrow" pitchFamily="34" charset="0"/>
              </a:rPr>
              <a:t>Members of Trustees’ Finance and Budgetary Committee, along with members of the Finance Committees of A.A.W.S. and Grapevine and the Conference Finance Committee</a:t>
            </a:r>
          </a:p>
          <a:p>
            <a:pPr>
              <a:buClr>
                <a:srgbClr val="0070C0"/>
              </a:buClr>
              <a:buFont typeface="Wingdings" panose="05000000000000000000" pitchFamily="2" charset="2"/>
              <a:buChar char="v"/>
            </a:pPr>
            <a:r>
              <a:rPr lang="en-US">
                <a:latin typeface="Arial Narrow" pitchFamily="34" charset="0"/>
              </a:rPr>
              <a:t>Our Independent Auditors – BDO USA</a:t>
            </a:r>
          </a:p>
          <a:p>
            <a:pPr>
              <a:buClr>
                <a:srgbClr val="0070C0"/>
              </a:buClr>
              <a:buFont typeface="Wingdings" panose="05000000000000000000" pitchFamily="2" charset="2"/>
              <a:buChar char="v"/>
            </a:pPr>
            <a:r>
              <a:rPr lang="en-US">
                <a:latin typeface="Arial Narrow" pitchFamily="34" charset="0"/>
              </a:rPr>
              <a:t>Our outsourced accounting support – Your Part-time Controller</a:t>
            </a:r>
          </a:p>
          <a:p>
            <a:pPr marL="0" indent="0" algn="ctr">
              <a:buClr>
                <a:srgbClr val="002060"/>
              </a:buClr>
              <a:buNone/>
            </a:pPr>
            <a:endParaRPr lang="en-US">
              <a:latin typeface="Arial Narrow" pitchFamily="34" charset="0"/>
            </a:endParaRPr>
          </a:p>
          <a:p>
            <a:pPr marL="0" indent="0" algn="ctr">
              <a:buNone/>
            </a:pPr>
            <a:r>
              <a:rPr lang="en-US">
                <a:latin typeface="Arial Narrow" pitchFamily="34" charset="0"/>
              </a:rPr>
              <a:t>Any questions – Please feel free to contact me at – </a:t>
            </a:r>
            <a:r>
              <a:rPr lang="en-US" b="1" u="sng">
                <a:solidFill>
                  <a:srgbClr val="3366FF"/>
                </a:solidFill>
                <a:latin typeface="Arial Narrow" pitchFamily="34" charset="0"/>
              </a:rPr>
              <a:t>kevin@kevinjprior.com</a:t>
            </a:r>
            <a:endParaRPr lang="en-US">
              <a:latin typeface="Arial Narrow" pitchFamily="34" charset="0"/>
            </a:endParaRPr>
          </a:p>
        </p:txBody>
      </p:sp>
    </p:spTree>
    <p:extLst>
      <p:ext uri="{BB962C8B-B14F-4D97-AF65-F5344CB8AC3E}">
        <p14:creationId xmlns:p14="http://schemas.microsoft.com/office/powerpoint/2010/main" val="289857132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0" y="127338"/>
            <a:ext cx="12192000" cy="830997"/>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eaLnBrk="1" hangingPunct="1">
              <a:spcBef>
                <a:spcPct val="50000"/>
              </a:spcBef>
              <a:defRPr/>
            </a:pPr>
            <a:r>
              <a:rPr lang="en-US" altLang="en-US" sz="4800" b="1">
                <a:solidFill>
                  <a:srgbClr val="3366FF"/>
                </a:solidFill>
                <a:effectLst>
                  <a:outerShdw blurRad="38100" dist="38100" dir="2700000" algn="tl">
                    <a:srgbClr val="C0C0C0"/>
                  </a:outerShdw>
                </a:effectLst>
                <a:latin typeface="Arial Black" panose="020B0A04020102020204" pitchFamily="34" charset="0"/>
              </a:rPr>
              <a:t>2023 AUDIT RESULTS</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32159" y="1885426"/>
              <a:ext cx="6480" cy="32040"/>
            </p14:xfrm>
          </p:contentPart>
        </mc:Choice>
        <mc:Fallback>
          <p:pic>
            <p:nvPicPr>
              <p:cNvPr id="3" name="Ink 2"/>
              <p:cNvPicPr/>
              <p:nvPr/>
            </p:nvPicPr>
            <p:blipFill>
              <a:blip r:embed="rId4"/>
              <a:stretch>
                <a:fillRect/>
              </a:stretch>
            </p:blipFill>
            <p:spPr>
              <a:xfrm>
                <a:off x="-138639" y="1878946"/>
                <a:ext cx="18720" cy="44280"/>
              </a:xfrm>
              <a:prstGeom prst="rect">
                <a:avLst/>
              </a:prstGeom>
            </p:spPr>
          </p:pic>
        </mc:Fallback>
      </mc:AlternateContent>
      <p:sp>
        <p:nvSpPr>
          <p:cNvPr id="6" name="TextBox 5">
            <a:extLst>
              <a:ext uri="{FF2B5EF4-FFF2-40B4-BE49-F238E27FC236}">
                <a16:creationId xmlns:a16="http://schemas.microsoft.com/office/drawing/2014/main" id="{B4DE48EF-75E2-4833-944C-B4F30A20B15D}"/>
              </a:ext>
            </a:extLst>
          </p:cNvPr>
          <p:cNvSpPr txBox="1"/>
          <p:nvPr/>
        </p:nvSpPr>
        <p:spPr>
          <a:xfrm>
            <a:off x="381000" y="1371600"/>
            <a:ext cx="11143080" cy="4893647"/>
          </a:xfrm>
          <a:prstGeom prst="rect">
            <a:avLst/>
          </a:prstGeom>
          <a:noFill/>
        </p:spPr>
        <p:txBody>
          <a:bodyPr wrap="square" rtlCol="0">
            <a:spAutoFit/>
          </a:bodyPr>
          <a:lstStyle/>
          <a:p>
            <a:pPr marL="285750" indent="-285750">
              <a:buFont typeface="Arial" panose="020B0604020202020204" pitchFamily="34" charset="0"/>
              <a:buChar char="•"/>
            </a:pPr>
            <a:r>
              <a:rPr lang="en-US" sz="2400"/>
              <a:t>Unmodified or “clean” audit opinion on the Consolidated Financial Statements</a:t>
            </a:r>
          </a:p>
          <a:p>
            <a:pPr marL="742950" lvl="1" indent="-285750">
              <a:buFont typeface="Arial" panose="020B0604020202020204" pitchFamily="34" charset="0"/>
              <a:buChar char="•"/>
            </a:pPr>
            <a:r>
              <a:rPr lang="en-US" sz="2400"/>
              <a:t>The financial statements are fairly stated in all material respects.</a:t>
            </a:r>
          </a:p>
          <a:p>
            <a:pPr marL="285750" indent="-285750">
              <a:buFont typeface="Arial" panose="020B0604020202020204" pitchFamily="34" charset="0"/>
              <a:buChar char="•"/>
            </a:pPr>
            <a:r>
              <a:rPr lang="en-US" sz="2400"/>
              <a:t>All records and information requested were freely available for inspection.</a:t>
            </a:r>
          </a:p>
          <a:p>
            <a:pPr marL="285750" indent="-285750">
              <a:buFont typeface="Arial" panose="020B0604020202020204" pitchFamily="34" charset="0"/>
              <a:buChar char="•"/>
            </a:pPr>
            <a:r>
              <a:rPr lang="en-US" sz="2400"/>
              <a:t>BDO noted that they received full access to all information requested while performing the audit, and acknowledged the excellent cooperation extended by all levels of GSO and GV personnel throughout the course of the work.</a:t>
            </a:r>
          </a:p>
          <a:p>
            <a:pPr marL="285750" indent="-285750">
              <a:buFont typeface="Arial" panose="020B0604020202020204" pitchFamily="34" charset="0"/>
              <a:buChar char="•"/>
            </a:pPr>
            <a:r>
              <a:rPr lang="en-US" sz="2400"/>
              <a:t>Recognition of Value of Donated PSA airtime -- $33 million in 2022, $17 million in 2023. To be recognized annually going forward. Not recognizing the value was considered a significant deficiency.</a:t>
            </a:r>
          </a:p>
          <a:p>
            <a:pPr marL="285750" indent="-285750">
              <a:buFont typeface="Arial" panose="020B0604020202020204" pitchFamily="34" charset="0"/>
              <a:buChar char="•"/>
            </a:pPr>
            <a:r>
              <a:rPr lang="en-US" sz="2400"/>
              <a:t>1 control deficiency (100 contributions occurring in 2024 were recorded in 2023)</a:t>
            </a:r>
          </a:p>
          <a:p>
            <a:pPr marL="285750" indent="-285750">
              <a:buFont typeface="Arial" panose="020B0604020202020204" pitchFamily="34" charset="0"/>
              <a:buChar char="•"/>
            </a:pPr>
            <a:r>
              <a:rPr lang="en-US" sz="2400"/>
              <a:t>6 recommendations (1 HR, 3 GV, 1 Intercompany, 1 GSB) compared to 5 in 2022</a:t>
            </a:r>
          </a:p>
        </p:txBody>
      </p:sp>
    </p:spTree>
    <p:extLst>
      <p:ext uri="{BB962C8B-B14F-4D97-AF65-F5344CB8AC3E}">
        <p14:creationId xmlns:p14="http://schemas.microsoft.com/office/powerpoint/2010/main" val="342345316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76200" y="152400"/>
            <a:ext cx="12192000" cy="830997"/>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eaLnBrk="1" hangingPunct="1">
              <a:spcBef>
                <a:spcPct val="50000"/>
              </a:spcBef>
              <a:defRPr/>
            </a:pPr>
            <a:r>
              <a:rPr lang="en-US" altLang="en-US" sz="4800" b="1">
                <a:solidFill>
                  <a:srgbClr val="3366FF"/>
                </a:solidFill>
                <a:effectLst>
                  <a:outerShdw blurRad="38100" dist="38100" dir="2700000" algn="tl">
                    <a:srgbClr val="C0C0C0"/>
                  </a:outerShdw>
                </a:effectLst>
                <a:latin typeface="Arial Black" panose="020B0A04020102020204" pitchFamily="34" charset="0"/>
              </a:rPr>
              <a:t>Q&amp;A For Auditors</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32159" y="1885426"/>
              <a:ext cx="6480" cy="32040"/>
            </p14:xfrm>
          </p:contentPart>
        </mc:Choice>
        <mc:Fallback>
          <p:pic>
            <p:nvPicPr>
              <p:cNvPr id="3" name="Ink 2"/>
              <p:cNvPicPr/>
              <p:nvPr/>
            </p:nvPicPr>
            <p:blipFill>
              <a:blip r:embed="rId4"/>
              <a:stretch>
                <a:fillRect/>
              </a:stretch>
            </p:blipFill>
            <p:spPr>
              <a:xfrm>
                <a:off x="-138639" y="1878946"/>
                <a:ext cx="18720" cy="44280"/>
              </a:xfrm>
              <a:prstGeom prst="rect">
                <a:avLst/>
              </a:prstGeom>
            </p:spPr>
          </p:pic>
        </mc:Fallback>
      </mc:AlternateContent>
      <p:pic>
        <p:nvPicPr>
          <p:cNvPr id="6" name="Picture 5" descr="A person looking at a crowd of people&#10;&#10;Description automatically generated">
            <a:extLst>
              <a:ext uri="{FF2B5EF4-FFF2-40B4-BE49-F238E27FC236}">
                <a16:creationId xmlns:a16="http://schemas.microsoft.com/office/drawing/2014/main" id="{4BF49725-2BD6-42F8-E809-8A3682E272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438400"/>
            <a:ext cx="4744934" cy="3157538"/>
          </a:xfrm>
          <a:prstGeom prst="rect">
            <a:avLst/>
          </a:prstGeom>
        </p:spPr>
      </p:pic>
    </p:spTree>
    <p:extLst>
      <p:ext uri="{BB962C8B-B14F-4D97-AF65-F5344CB8AC3E}">
        <p14:creationId xmlns:p14="http://schemas.microsoft.com/office/powerpoint/2010/main" val="124897500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76200" y="152400"/>
            <a:ext cx="12192000" cy="1569660"/>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eaLnBrk="1" hangingPunct="1">
              <a:spcBef>
                <a:spcPct val="50000"/>
              </a:spcBef>
              <a:defRPr/>
            </a:pPr>
            <a:r>
              <a:rPr lang="en-US" altLang="en-US" sz="4800" b="1">
                <a:solidFill>
                  <a:srgbClr val="3366FF"/>
                </a:solidFill>
                <a:effectLst>
                  <a:outerShdw blurRad="38100" dist="38100" dir="2700000" algn="tl">
                    <a:srgbClr val="C0C0C0"/>
                  </a:outerShdw>
                </a:effectLst>
                <a:latin typeface="Arial Black" panose="020B0A04020102020204" pitchFamily="34" charset="0"/>
              </a:rPr>
              <a:t>PART II: GSB TREASURERS REPORT</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32159" y="1885426"/>
              <a:ext cx="6480" cy="32040"/>
            </p14:xfrm>
          </p:contentPart>
        </mc:Choice>
        <mc:Fallback>
          <p:pic>
            <p:nvPicPr>
              <p:cNvPr id="3" name="Ink 2"/>
              <p:cNvPicPr/>
              <p:nvPr/>
            </p:nvPicPr>
            <p:blipFill>
              <a:blip r:embed="rId4"/>
              <a:stretch>
                <a:fillRect/>
              </a:stretch>
            </p:blipFill>
            <p:spPr>
              <a:xfrm>
                <a:off x="-138639" y="1878946"/>
                <a:ext cx="18720" cy="44280"/>
              </a:xfrm>
              <a:prstGeom prst="rect">
                <a:avLst/>
              </a:prstGeom>
            </p:spPr>
          </p:pic>
        </mc:Fallback>
      </mc:AlternateContent>
    </p:spTree>
    <p:extLst>
      <p:ext uri="{BB962C8B-B14F-4D97-AF65-F5344CB8AC3E}">
        <p14:creationId xmlns:p14="http://schemas.microsoft.com/office/powerpoint/2010/main" val="2822111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169"/>
            <a:ext cx="12192000" cy="1066801"/>
          </a:xfrm>
        </p:spPr>
        <p:txBody>
          <a:bodyPr>
            <a:normAutofit/>
          </a:bodyPr>
          <a:lstStyle/>
          <a:p>
            <a:pPr algn="ctr"/>
            <a:r>
              <a:rPr lang="en-US" altLang="en-US" sz="3200" b="1">
                <a:solidFill>
                  <a:srgbClr val="3366FF"/>
                </a:solidFill>
                <a:latin typeface="Arial Black" panose="020B0A04020102020204" pitchFamily="34" charset="0"/>
              </a:rPr>
              <a:t>2023 </a:t>
            </a:r>
            <a:r>
              <a:rPr lang="en-US" altLang="en-US" sz="3200" b="1">
                <a:solidFill>
                  <a:srgbClr val="3366FF"/>
                </a:solidFill>
                <a:highlight>
                  <a:srgbClr val="FFFF00"/>
                </a:highlight>
                <a:latin typeface="Arial Black" panose="020B0A04020102020204" pitchFamily="34" charset="0"/>
              </a:rPr>
              <a:t>GSO</a:t>
            </a:r>
            <a:r>
              <a:rPr lang="en-US" altLang="en-US" sz="3200" b="1">
                <a:solidFill>
                  <a:srgbClr val="3366FF"/>
                </a:solidFill>
                <a:latin typeface="Arial Black" panose="020B0A04020102020204" pitchFamily="34" charset="0"/>
              </a:rPr>
              <a:t> FINANCIAL HIGHLIGHTS</a:t>
            </a:r>
            <a:endParaRPr lang="en-US" sz="3200">
              <a:solidFill>
                <a:srgbClr val="3366FF"/>
              </a:solidFill>
              <a:latin typeface="Arial Black" panose="020B0A04020102020204" pitchFamily="34" charset="0"/>
            </a:endParaRPr>
          </a:p>
        </p:txBody>
      </p:sp>
      <p:sp>
        <p:nvSpPr>
          <p:cNvPr id="3" name="Content Placeholder 2"/>
          <p:cNvSpPr>
            <a:spLocks noGrp="1"/>
          </p:cNvSpPr>
          <p:nvPr>
            <p:ph idx="1"/>
          </p:nvPr>
        </p:nvSpPr>
        <p:spPr>
          <a:xfrm>
            <a:off x="381000" y="1219200"/>
            <a:ext cx="11582400" cy="4953000"/>
          </a:xfrm>
        </p:spPr>
        <p:txBody>
          <a:bodyPr>
            <a:normAutofit fontScale="77500" lnSpcReduction="20000"/>
          </a:bodyPr>
          <a:lstStyle/>
          <a:p>
            <a:pPr marL="515938" indent="-515938">
              <a:lnSpc>
                <a:spcPct val="100000"/>
              </a:lnSpc>
              <a:spcBef>
                <a:spcPct val="0"/>
              </a:spcBef>
              <a:spcAft>
                <a:spcPts val="2400"/>
              </a:spcAft>
              <a:buClr>
                <a:srgbClr val="3366FF"/>
              </a:buClr>
              <a:buFont typeface="Wingdings" panose="05000000000000000000" pitchFamily="2" charset="2"/>
              <a:buChar char="v"/>
            </a:pPr>
            <a:r>
              <a:rPr lang="en-US" sz="3000">
                <a:latin typeface="Arial Narrow" pitchFamily="34" charset="0"/>
              </a:rPr>
              <a:t>7</a:t>
            </a:r>
            <a:r>
              <a:rPr lang="en-US" sz="3000" baseline="30000">
                <a:latin typeface="Arial Narrow" pitchFamily="34" charset="0"/>
              </a:rPr>
              <a:t>th</a:t>
            </a:r>
            <a:r>
              <a:rPr lang="en-US" sz="3000">
                <a:latin typeface="Arial Narrow" pitchFamily="34" charset="0"/>
              </a:rPr>
              <a:t> Tradition of Self-Support – $10.84 million up 2.8% from $10.55 million in 2022</a:t>
            </a:r>
          </a:p>
          <a:p>
            <a:pPr marL="515938" indent="-515938">
              <a:lnSpc>
                <a:spcPct val="100000"/>
              </a:lnSpc>
              <a:spcBef>
                <a:spcPct val="0"/>
              </a:spcBef>
              <a:spcAft>
                <a:spcPts val="2400"/>
              </a:spcAft>
              <a:buClr>
                <a:srgbClr val="3366FF"/>
              </a:buClr>
              <a:buFont typeface="Wingdings" panose="05000000000000000000" pitchFamily="2" charset="2"/>
              <a:buChar char="v"/>
            </a:pPr>
            <a:r>
              <a:rPr lang="en-US" sz="3000">
                <a:latin typeface="Arial Narrow" pitchFamily="34" charset="0"/>
              </a:rPr>
              <a:t>Operating Expense before Depreciation - $17.47 million up 9.9% from $15.90 million in 2022</a:t>
            </a:r>
          </a:p>
          <a:p>
            <a:pPr marL="973138" lvl="1" indent="-515938">
              <a:lnSpc>
                <a:spcPct val="100000"/>
              </a:lnSpc>
              <a:spcBef>
                <a:spcPct val="0"/>
              </a:spcBef>
              <a:spcAft>
                <a:spcPts val="2400"/>
              </a:spcAft>
              <a:buClr>
                <a:srgbClr val="3366FF"/>
              </a:buClr>
              <a:buFont typeface="Wingdings" panose="05000000000000000000" pitchFamily="2" charset="2"/>
              <a:buChar char="v"/>
            </a:pPr>
            <a:r>
              <a:rPr lang="en-US" sz="2700">
                <a:latin typeface="Arial Narrow" pitchFamily="34" charset="0"/>
              </a:rPr>
              <a:t>Program Service Expense - $9.00 million up 46.5% from $6.14 million in 2022</a:t>
            </a:r>
          </a:p>
          <a:p>
            <a:pPr marL="973138" lvl="1" indent="-515938">
              <a:lnSpc>
                <a:spcPct val="100000"/>
              </a:lnSpc>
              <a:spcBef>
                <a:spcPct val="0"/>
              </a:spcBef>
              <a:spcAft>
                <a:spcPts val="2400"/>
              </a:spcAft>
              <a:buClr>
                <a:srgbClr val="3366FF"/>
              </a:buClr>
              <a:buFont typeface="Wingdings" panose="05000000000000000000" pitchFamily="2" charset="2"/>
              <a:buChar char="v"/>
            </a:pPr>
            <a:r>
              <a:rPr lang="en-US" sz="2700">
                <a:latin typeface="Arial Narrow" pitchFamily="34" charset="0"/>
              </a:rPr>
              <a:t>Supporting Services Expense - $8.47 million down 13.1% from $9.76 million in 2022</a:t>
            </a:r>
          </a:p>
          <a:p>
            <a:pPr marL="515938" indent="-515938">
              <a:lnSpc>
                <a:spcPct val="100000"/>
              </a:lnSpc>
              <a:spcBef>
                <a:spcPct val="0"/>
              </a:spcBef>
              <a:spcAft>
                <a:spcPts val="2400"/>
              </a:spcAft>
              <a:buClr>
                <a:srgbClr val="3366FF"/>
              </a:buClr>
              <a:buFont typeface="Wingdings" panose="05000000000000000000" pitchFamily="2" charset="2"/>
              <a:buChar char="v"/>
            </a:pPr>
            <a:r>
              <a:rPr lang="en-US" sz="3000">
                <a:latin typeface="Arial Narrow" pitchFamily="34" charset="0"/>
              </a:rPr>
              <a:t>Self-Support - covered 62% of operating expense </a:t>
            </a:r>
          </a:p>
          <a:p>
            <a:pPr marL="515938" indent="-515938">
              <a:lnSpc>
                <a:spcPct val="100000"/>
              </a:lnSpc>
              <a:spcBef>
                <a:spcPct val="0"/>
              </a:spcBef>
              <a:spcAft>
                <a:spcPts val="2400"/>
              </a:spcAft>
              <a:buClr>
                <a:srgbClr val="3366FF"/>
              </a:buClr>
              <a:buFont typeface="Wingdings" panose="05000000000000000000" pitchFamily="2" charset="2"/>
              <a:buChar char="v"/>
            </a:pPr>
            <a:r>
              <a:rPr lang="en-US" sz="3000">
                <a:latin typeface="Arial Narrow" pitchFamily="34" charset="0"/>
              </a:rPr>
              <a:t>Cost of program services per individual – $6.43</a:t>
            </a:r>
          </a:p>
          <a:p>
            <a:pPr marL="515938" indent="-515938">
              <a:lnSpc>
                <a:spcPct val="100000"/>
              </a:lnSpc>
              <a:spcBef>
                <a:spcPct val="0"/>
              </a:spcBef>
              <a:spcAft>
                <a:spcPts val="2400"/>
              </a:spcAft>
              <a:buClr>
                <a:srgbClr val="3366FF"/>
              </a:buClr>
              <a:buFont typeface="Wingdings" panose="05000000000000000000" pitchFamily="2" charset="2"/>
              <a:buChar char="v"/>
            </a:pPr>
            <a:r>
              <a:rPr lang="en-US" sz="3000">
                <a:latin typeface="Arial Narrow" pitchFamily="34" charset="0"/>
              </a:rPr>
              <a:t>AAWS publishing gross profits – $6.76 million up 38.2% from $4.89 million in 2022</a:t>
            </a:r>
          </a:p>
          <a:p>
            <a:pPr marL="515938" indent="-515938">
              <a:lnSpc>
                <a:spcPct val="100000"/>
              </a:lnSpc>
              <a:spcBef>
                <a:spcPct val="0"/>
              </a:spcBef>
              <a:spcAft>
                <a:spcPts val="2400"/>
              </a:spcAft>
              <a:buClr>
                <a:srgbClr val="3366FF"/>
              </a:buClr>
              <a:buFont typeface="Wingdings" panose="05000000000000000000" pitchFamily="2" charset="2"/>
              <a:buChar char="v"/>
            </a:pPr>
            <a:r>
              <a:rPr lang="en-US" sz="3000">
                <a:latin typeface="Arial Narrow" pitchFamily="34" charset="0"/>
              </a:rPr>
              <a:t>Operating surplus before depreciation of $581,907; operating cash increase of $358,588</a:t>
            </a:r>
          </a:p>
          <a:p>
            <a:pPr marL="0" indent="0">
              <a:lnSpc>
                <a:spcPct val="110000"/>
              </a:lnSpc>
              <a:spcBef>
                <a:spcPct val="0"/>
              </a:spcBef>
              <a:spcAft>
                <a:spcPts val="400"/>
              </a:spcAft>
              <a:buClr>
                <a:srgbClr val="3366FF"/>
              </a:buClr>
              <a:buNone/>
            </a:pPr>
            <a:endParaRPr lang="en-US" sz="1000">
              <a:latin typeface="Arial Narrow" pitchFamily="34" charset="0"/>
            </a:endParaRPr>
          </a:p>
        </p:txBody>
      </p:sp>
    </p:spTree>
    <p:extLst>
      <p:ext uri="{BB962C8B-B14F-4D97-AF65-F5344CB8AC3E}">
        <p14:creationId xmlns:p14="http://schemas.microsoft.com/office/powerpoint/2010/main" val="53436182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6D6F-3B22-469F-9F32-CE48DF2D2543}"/>
              </a:ext>
            </a:extLst>
          </p:cNvPr>
          <p:cNvSpPr>
            <a:spLocks noGrp="1"/>
          </p:cNvSpPr>
          <p:nvPr>
            <p:ph type="title"/>
          </p:nvPr>
        </p:nvSpPr>
        <p:spPr>
          <a:xfrm>
            <a:off x="838200" y="365125"/>
            <a:ext cx="10515600" cy="930275"/>
          </a:xfrm>
        </p:spPr>
        <p:txBody>
          <a:bodyPr>
            <a:normAutofit/>
          </a:bodyPr>
          <a:lstStyle/>
          <a:p>
            <a:pPr algn="ctr"/>
            <a:r>
              <a:rPr lang="en-US" sz="3200">
                <a:solidFill>
                  <a:srgbClr val="0066FF"/>
                </a:solidFill>
                <a:highlight>
                  <a:srgbClr val="FFFF00"/>
                </a:highlight>
                <a:latin typeface="Arial Black" panose="020B0A04020102020204" pitchFamily="34" charset="0"/>
              </a:rPr>
              <a:t>GSO</a:t>
            </a:r>
            <a:r>
              <a:rPr lang="en-US" sz="3200">
                <a:solidFill>
                  <a:srgbClr val="0066FF"/>
                </a:solidFill>
                <a:latin typeface="Arial Black" panose="020B0A04020102020204" pitchFamily="34" charset="0"/>
              </a:rPr>
              <a:t> EXPENSES </a:t>
            </a:r>
            <a:r>
              <a:rPr lang="en-US" sz="3200">
                <a:solidFill>
                  <a:srgbClr val="0066FF"/>
                </a:solidFill>
                <a:highlight>
                  <a:srgbClr val="FFFF00"/>
                </a:highlight>
                <a:latin typeface="Arial Black" panose="020B0A04020102020204" pitchFamily="34" charset="0"/>
              </a:rPr>
              <a:t>UNDER</a:t>
            </a:r>
            <a:r>
              <a:rPr lang="en-US" sz="3200">
                <a:solidFill>
                  <a:srgbClr val="0066FF"/>
                </a:solidFill>
                <a:latin typeface="Arial Black" panose="020B0A04020102020204" pitchFamily="34" charset="0"/>
              </a:rPr>
              <a:t> BUDGET IN 2023</a:t>
            </a:r>
          </a:p>
        </p:txBody>
      </p:sp>
      <p:sp>
        <p:nvSpPr>
          <p:cNvPr id="3" name="Text Placeholder 2">
            <a:extLst>
              <a:ext uri="{FF2B5EF4-FFF2-40B4-BE49-F238E27FC236}">
                <a16:creationId xmlns:a16="http://schemas.microsoft.com/office/drawing/2014/main" id="{6F0861BE-CE45-4536-A3F8-7229E3267551}"/>
              </a:ext>
            </a:extLst>
          </p:cNvPr>
          <p:cNvSpPr>
            <a:spLocks noGrp="1"/>
          </p:cNvSpPr>
          <p:nvPr>
            <p:ph type="body" idx="1"/>
          </p:nvPr>
        </p:nvSpPr>
        <p:spPr>
          <a:xfrm>
            <a:off x="838200" y="1295400"/>
            <a:ext cx="10515600" cy="5029200"/>
          </a:xfrm>
        </p:spPr>
        <p:txBody>
          <a:bodyPr>
            <a:normAutofit/>
          </a:bodyPr>
          <a:lstStyle/>
          <a:p>
            <a:pPr marL="515938" indent="-515938">
              <a:lnSpc>
                <a:spcPct val="100000"/>
              </a:lnSpc>
              <a:spcBef>
                <a:spcPct val="0"/>
              </a:spcBef>
              <a:spcAft>
                <a:spcPts val="2400"/>
              </a:spcAft>
              <a:buClr>
                <a:srgbClr val="3366FF"/>
              </a:buClr>
              <a:buFont typeface="Wingdings" panose="05000000000000000000" pitchFamily="2" charset="2"/>
              <a:buChar char="v"/>
            </a:pPr>
            <a:r>
              <a:rPr lang="en-US" sz="2800">
                <a:latin typeface="Arial Narrow" pitchFamily="34" charset="0"/>
              </a:rPr>
              <a:t>Under Budget Categories represent 90% of total operating expense</a:t>
            </a:r>
          </a:p>
        </p:txBody>
      </p:sp>
      <p:graphicFrame>
        <p:nvGraphicFramePr>
          <p:cNvPr id="7" name="Table 4">
            <a:extLst>
              <a:ext uri="{FF2B5EF4-FFF2-40B4-BE49-F238E27FC236}">
                <a16:creationId xmlns:a16="http://schemas.microsoft.com/office/drawing/2014/main" id="{C26876AA-774F-AEE4-33F8-FD1339ABA294}"/>
              </a:ext>
            </a:extLst>
          </p:cNvPr>
          <p:cNvGraphicFramePr>
            <a:graphicFrameLocks noGrp="1"/>
          </p:cNvGraphicFramePr>
          <p:nvPr>
            <p:extLst>
              <p:ext uri="{D42A27DB-BD31-4B8C-83A1-F6EECF244321}">
                <p14:modId xmlns:p14="http://schemas.microsoft.com/office/powerpoint/2010/main" val="3417071419"/>
              </p:ext>
            </p:extLst>
          </p:nvPr>
        </p:nvGraphicFramePr>
        <p:xfrm>
          <a:off x="1371600" y="2337196"/>
          <a:ext cx="9296400" cy="2981564"/>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716798713"/>
                    </a:ext>
                  </a:extLst>
                </a:gridCol>
                <a:gridCol w="1371600">
                  <a:extLst>
                    <a:ext uri="{9D8B030D-6E8A-4147-A177-3AD203B41FA5}">
                      <a16:colId xmlns:a16="http://schemas.microsoft.com/office/drawing/2014/main" val="4228792560"/>
                    </a:ext>
                  </a:extLst>
                </a:gridCol>
                <a:gridCol w="1905000">
                  <a:extLst>
                    <a:ext uri="{9D8B030D-6E8A-4147-A177-3AD203B41FA5}">
                      <a16:colId xmlns:a16="http://schemas.microsoft.com/office/drawing/2014/main" val="3747033123"/>
                    </a:ext>
                  </a:extLst>
                </a:gridCol>
                <a:gridCol w="1981200">
                  <a:extLst>
                    <a:ext uri="{9D8B030D-6E8A-4147-A177-3AD203B41FA5}">
                      <a16:colId xmlns:a16="http://schemas.microsoft.com/office/drawing/2014/main" val="1815250600"/>
                    </a:ext>
                  </a:extLst>
                </a:gridCol>
              </a:tblGrid>
              <a:tr h="363113">
                <a:tc>
                  <a:txBody>
                    <a:bodyPr/>
                    <a:lstStyle/>
                    <a:p>
                      <a:pPr algn="ctr"/>
                      <a:r>
                        <a:rPr lang="en-US"/>
                        <a:t>EXPENSE</a:t>
                      </a:r>
                    </a:p>
                  </a:txBody>
                  <a:tcPr/>
                </a:tc>
                <a:tc>
                  <a:txBody>
                    <a:bodyPr/>
                    <a:lstStyle/>
                    <a:p>
                      <a:pPr algn="ctr"/>
                      <a:r>
                        <a:rPr lang="en-US"/>
                        <a:t>ACTUAL</a:t>
                      </a:r>
                    </a:p>
                  </a:txBody>
                  <a:tcPr/>
                </a:tc>
                <a:tc>
                  <a:txBody>
                    <a:bodyPr/>
                    <a:lstStyle/>
                    <a:p>
                      <a:pPr algn="ctr"/>
                      <a:r>
                        <a:rPr lang="en-US"/>
                        <a:t>BUDGET</a:t>
                      </a:r>
                    </a:p>
                  </a:txBody>
                  <a:tcPr/>
                </a:tc>
                <a:tc>
                  <a:txBody>
                    <a:bodyPr/>
                    <a:lstStyle/>
                    <a:p>
                      <a:pPr algn="ctr"/>
                      <a:r>
                        <a:rPr lang="en-US"/>
                        <a:t>DIFFERENCE</a:t>
                      </a:r>
                    </a:p>
                  </a:txBody>
                  <a:tcPr/>
                </a:tc>
                <a:extLst>
                  <a:ext uri="{0D108BD9-81ED-4DB2-BD59-A6C34878D82A}">
                    <a16:rowId xmlns:a16="http://schemas.microsoft.com/office/drawing/2014/main" val="3374063039"/>
                  </a:ext>
                </a:extLst>
              </a:tr>
              <a:tr h="345044">
                <a:tc>
                  <a:txBody>
                    <a:bodyPr/>
                    <a:lstStyle/>
                    <a:p>
                      <a:r>
                        <a:rPr lang="en-US"/>
                        <a:t>Payroll and Benefits</a:t>
                      </a:r>
                    </a:p>
                  </a:txBody>
                  <a:tcPr/>
                </a:tc>
                <a:tc>
                  <a:txBody>
                    <a:bodyPr/>
                    <a:lstStyle/>
                    <a:p>
                      <a:pPr algn="r"/>
                      <a:r>
                        <a:rPr lang="en-US"/>
                        <a:t>10,349,012</a:t>
                      </a:r>
                    </a:p>
                  </a:txBody>
                  <a:tcPr anchor="ctr"/>
                </a:tc>
                <a:tc>
                  <a:txBody>
                    <a:bodyPr/>
                    <a:lstStyle/>
                    <a:p>
                      <a:pPr algn="r"/>
                      <a:r>
                        <a:rPr lang="en-US"/>
                        <a:t>10,561,688</a:t>
                      </a:r>
                    </a:p>
                  </a:txBody>
                  <a:tcPr anchor="ctr"/>
                </a:tc>
                <a:tc>
                  <a:txBody>
                    <a:bodyPr/>
                    <a:lstStyle/>
                    <a:p>
                      <a:pPr algn="r"/>
                      <a:r>
                        <a:rPr lang="en-US">
                          <a:solidFill>
                            <a:srgbClr val="FF0000"/>
                          </a:solidFill>
                        </a:rPr>
                        <a:t>(212,676)</a:t>
                      </a:r>
                    </a:p>
                  </a:txBody>
                  <a:tcPr anchor="ctr"/>
                </a:tc>
                <a:extLst>
                  <a:ext uri="{0D108BD9-81ED-4DB2-BD59-A6C34878D82A}">
                    <a16:rowId xmlns:a16="http://schemas.microsoft.com/office/drawing/2014/main" val="952067304"/>
                  </a:ext>
                </a:extLst>
              </a:tr>
              <a:tr h="363113">
                <a:tc>
                  <a:txBody>
                    <a:bodyPr/>
                    <a:lstStyle/>
                    <a:p>
                      <a:r>
                        <a:rPr lang="en-US"/>
                        <a:t>Professional Fees</a:t>
                      </a:r>
                    </a:p>
                  </a:txBody>
                  <a:tcPr/>
                </a:tc>
                <a:tc>
                  <a:txBody>
                    <a:bodyPr/>
                    <a:lstStyle/>
                    <a:p>
                      <a:pPr algn="r"/>
                      <a:r>
                        <a:rPr lang="en-US"/>
                        <a:t>1,841,628</a:t>
                      </a:r>
                    </a:p>
                  </a:txBody>
                  <a:tcPr anchor="ctr"/>
                </a:tc>
                <a:tc>
                  <a:txBody>
                    <a:bodyPr/>
                    <a:lstStyle/>
                    <a:p>
                      <a:pPr algn="r"/>
                      <a:r>
                        <a:rPr lang="en-US"/>
                        <a:t>1,860,409</a:t>
                      </a:r>
                    </a:p>
                  </a:txBody>
                  <a:tcPr anchor="ctr"/>
                </a:tc>
                <a:tc>
                  <a:txBody>
                    <a:bodyPr/>
                    <a:lstStyle/>
                    <a:p>
                      <a:pPr algn="r"/>
                      <a:r>
                        <a:rPr lang="en-US">
                          <a:solidFill>
                            <a:srgbClr val="FF0000"/>
                          </a:solidFill>
                        </a:rPr>
                        <a:t>(18,781)</a:t>
                      </a:r>
                    </a:p>
                  </a:txBody>
                  <a:tcPr anchor="ctr"/>
                </a:tc>
                <a:extLst>
                  <a:ext uri="{0D108BD9-81ED-4DB2-BD59-A6C34878D82A}">
                    <a16:rowId xmlns:a16="http://schemas.microsoft.com/office/drawing/2014/main" val="2878660115"/>
                  </a:ext>
                </a:extLst>
              </a:tr>
              <a:tr h="349849">
                <a:tc>
                  <a:txBody>
                    <a:bodyPr/>
                    <a:lstStyle/>
                    <a:p>
                      <a:r>
                        <a:rPr lang="en-US"/>
                        <a:t>Printing, Postage, Supplies, and Subs</a:t>
                      </a:r>
                    </a:p>
                  </a:txBody>
                  <a:tcPr/>
                </a:tc>
                <a:tc>
                  <a:txBody>
                    <a:bodyPr/>
                    <a:lstStyle/>
                    <a:p>
                      <a:pPr algn="r"/>
                      <a:r>
                        <a:rPr lang="en-US"/>
                        <a:t>575,949</a:t>
                      </a:r>
                    </a:p>
                  </a:txBody>
                  <a:tcPr anchor="ctr"/>
                </a:tc>
                <a:tc>
                  <a:txBody>
                    <a:bodyPr/>
                    <a:lstStyle/>
                    <a:p>
                      <a:pPr algn="r"/>
                      <a:r>
                        <a:rPr lang="en-US"/>
                        <a:t>613,676</a:t>
                      </a:r>
                    </a:p>
                  </a:txBody>
                  <a:tcPr anchor="ctr"/>
                </a:tc>
                <a:tc>
                  <a:txBody>
                    <a:bodyPr/>
                    <a:lstStyle/>
                    <a:p>
                      <a:pPr algn="r"/>
                      <a:r>
                        <a:rPr lang="en-US">
                          <a:solidFill>
                            <a:srgbClr val="FF0000"/>
                          </a:solidFill>
                        </a:rPr>
                        <a:t>(37,727)</a:t>
                      </a:r>
                    </a:p>
                  </a:txBody>
                  <a:tcPr anchor="ctr"/>
                </a:tc>
                <a:extLst>
                  <a:ext uri="{0D108BD9-81ED-4DB2-BD59-A6C34878D82A}">
                    <a16:rowId xmlns:a16="http://schemas.microsoft.com/office/drawing/2014/main" val="1795536858"/>
                  </a:ext>
                </a:extLst>
              </a:tr>
              <a:tr h="349849">
                <a:tc>
                  <a:txBody>
                    <a:bodyPr/>
                    <a:lstStyle/>
                    <a:p>
                      <a:r>
                        <a:rPr lang="en-US"/>
                        <a:t>Data, Automation, &amp; Website</a:t>
                      </a:r>
                    </a:p>
                  </a:txBody>
                  <a:tcPr/>
                </a:tc>
                <a:tc>
                  <a:txBody>
                    <a:bodyPr/>
                    <a:lstStyle/>
                    <a:p>
                      <a:pPr algn="r"/>
                      <a:r>
                        <a:rPr lang="en-US"/>
                        <a:t>573,591</a:t>
                      </a:r>
                    </a:p>
                  </a:txBody>
                  <a:tcPr anchor="ctr"/>
                </a:tc>
                <a:tc>
                  <a:txBody>
                    <a:bodyPr/>
                    <a:lstStyle/>
                    <a:p>
                      <a:pPr algn="r"/>
                      <a:r>
                        <a:rPr lang="en-US"/>
                        <a:t>642,844</a:t>
                      </a:r>
                    </a:p>
                  </a:txBody>
                  <a:tcPr anchor="ctr"/>
                </a:tc>
                <a:tc>
                  <a:txBody>
                    <a:bodyPr/>
                    <a:lstStyle/>
                    <a:p>
                      <a:pPr algn="r"/>
                      <a:r>
                        <a:rPr lang="en-US">
                          <a:solidFill>
                            <a:srgbClr val="FF0000"/>
                          </a:solidFill>
                        </a:rPr>
                        <a:t>(69,253)</a:t>
                      </a:r>
                    </a:p>
                  </a:txBody>
                  <a:tcPr anchor="ctr"/>
                </a:tc>
                <a:extLst>
                  <a:ext uri="{0D108BD9-81ED-4DB2-BD59-A6C34878D82A}">
                    <a16:rowId xmlns:a16="http://schemas.microsoft.com/office/drawing/2014/main" val="2544629320"/>
                  </a:ext>
                </a:extLst>
              </a:tr>
              <a:tr h="363113">
                <a:tc>
                  <a:txBody>
                    <a:bodyPr/>
                    <a:lstStyle/>
                    <a:p>
                      <a:r>
                        <a:rPr lang="en-US"/>
                        <a:t>Insurance</a:t>
                      </a:r>
                    </a:p>
                  </a:txBody>
                  <a:tcPr/>
                </a:tc>
                <a:tc>
                  <a:txBody>
                    <a:bodyPr/>
                    <a:lstStyle/>
                    <a:p>
                      <a:pPr algn="r"/>
                      <a:r>
                        <a:rPr lang="en-US"/>
                        <a:t>70,884</a:t>
                      </a:r>
                    </a:p>
                  </a:txBody>
                  <a:tcPr anchor="ctr"/>
                </a:tc>
                <a:tc>
                  <a:txBody>
                    <a:bodyPr/>
                    <a:lstStyle/>
                    <a:p>
                      <a:pPr algn="r"/>
                      <a:r>
                        <a:rPr lang="en-US"/>
                        <a:t>78,015</a:t>
                      </a:r>
                    </a:p>
                  </a:txBody>
                  <a:tcPr anchor="ctr"/>
                </a:tc>
                <a:tc>
                  <a:txBody>
                    <a:bodyPr/>
                    <a:lstStyle/>
                    <a:p>
                      <a:pPr algn="r"/>
                      <a:r>
                        <a:rPr lang="en-US">
                          <a:solidFill>
                            <a:srgbClr val="FF0000"/>
                          </a:solidFill>
                        </a:rPr>
                        <a:t>(7,131)</a:t>
                      </a:r>
                    </a:p>
                  </a:txBody>
                  <a:tcPr anchor="ctr"/>
                </a:tc>
                <a:extLst>
                  <a:ext uri="{0D108BD9-81ED-4DB2-BD59-A6C34878D82A}">
                    <a16:rowId xmlns:a16="http://schemas.microsoft.com/office/drawing/2014/main" val="2537897639"/>
                  </a:ext>
                </a:extLst>
              </a:tr>
              <a:tr h="363113">
                <a:tc>
                  <a:txBody>
                    <a:bodyPr/>
                    <a:lstStyle/>
                    <a:p>
                      <a:r>
                        <a:rPr lang="en-US"/>
                        <a:t>Travel &amp; Meetings</a:t>
                      </a:r>
                    </a:p>
                  </a:txBody>
                  <a:tcPr/>
                </a:tc>
                <a:tc>
                  <a:txBody>
                    <a:bodyPr/>
                    <a:lstStyle/>
                    <a:p>
                      <a:pPr algn="r"/>
                      <a:r>
                        <a:rPr lang="en-US"/>
                        <a:t>2,147,709</a:t>
                      </a:r>
                    </a:p>
                  </a:txBody>
                  <a:tcPr anchor="ctr"/>
                </a:tc>
                <a:tc>
                  <a:txBody>
                    <a:bodyPr/>
                    <a:lstStyle/>
                    <a:p>
                      <a:pPr algn="r"/>
                      <a:r>
                        <a:rPr lang="en-US"/>
                        <a:t>2,170,916</a:t>
                      </a:r>
                    </a:p>
                  </a:txBody>
                  <a:tcPr anchor="ctr"/>
                </a:tc>
                <a:tc>
                  <a:txBody>
                    <a:bodyPr/>
                    <a:lstStyle/>
                    <a:p>
                      <a:pPr algn="r"/>
                      <a:r>
                        <a:rPr lang="en-US">
                          <a:solidFill>
                            <a:srgbClr val="FF0000"/>
                          </a:solidFill>
                        </a:rPr>
                        <a:t>(23,207)</a:t>
                      </a:r>
                    </a:p>
                  </a:txBody>
                  <a:tcPr anchor="ctr"/>
                </a:tc>
                <a:extLst>
                  <a:ext uri="{0D108BD9-81ED-4DB2-BD59-A6C34878D82A}">
                    <a16:rowId xmlns:a16="http://schemas.microsoft.com/office/drawing/2014/main" val="2745756392"/>
                  </a:ext>
                </a:extLst>
              </a:tr>
              <a:tr h="421244">
                <a:tc>
                  <a:txBody>
                    <a:bodyPr/>
                    <a:lstStyle/>
                    <a:p>
                      <a:r>
                        <a:rPr lang="en-US"/>
                        <a:t>Total Operating Expense</a:t>
                      </a:r>
                    </a:p>
                  </a:txBody>
                  <a:tcPr/>
                </a:tc>
                <a:tc>
                  <a:txBody>
                    <a:bodyPr/>
                    <a:lstStyle/>
                    <a:p>
                      <a:pPr algn="r"/>
                      <a:r>
                        <a:rPr lang="en-US"/>
                        <a:t>17,474,874</a:t>
                      </a:r>
                    </a:p>
                  </a:txBody>
                  <a:tcPr anchor="ctr"/>
                </a:tc>
                <a:tc>
                  <a:txBody>
                    <a:bodyPr/>
                    <a:lstStyle/>
                    <a:p>
                      <a:pPr algn="r"/>
                      <a:r>
                        <a:rPr lang="en-US"/>
                        <a:t>17,754,154</a:t>
                      </a:r>
                    </a:p>
                  </a:txBody>
                  <a:tcPr anchor="ctr"/>
                </a:tc>
                <a:tc>
                  <a:txBody>
                    <a:bodyPr/>
                    <a:lstStyle/>
                    <a:p>
                      <a:pPr algn="r"/>
                      <a:r>
                        <a:rPr lang="en-US">
                          <a:solidFill>
                            <a:srgbClr val="FF0000"/>
                          </a:solidFill>
                        </a:rPr>
                        <a:t>(279,280)</a:t>
                      </a:r>
                    </a:p>
                  </a:txBody>
                  <a:tcPr anchor="ctr"/>
                </a:tc>
                <a:extLst>
                  <a:ext uri="{0D108BD9-81ED-4DB2-BD59-A6C34878D82A}">
                    <a16:rowId xmlns:a16="http://schemas.microsoft.com/office/drawing/2014/main" val="3950984685"/>
                  </a:ext>
                </a:extLst>
              </a:tr>
            </a:tbl>
          </a:graphicData>
        </a:graphic>
      </p:graphicFrame>
    </p:spTree>
    <p:extLst>
      <p:ext uri="{BB962C8B-B14F-4D97-AF65-F5344CB8AC3E}">
        <p14:creationId xmlns:p14="http://schemas.microsoft.com/office/powerpoint/2010/main" val="110272572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6D6F-3B22-469F-9F32-CE48DF2D2543}"/>
              </a:ext>
            </a:extLst>
          </p:cNvPr>
          <p:cNvSpPr>
            <a:spLocks noGrp="1"/>
          </p:cNvSpPr>
          <p:nvPr>
            <p:ph type="title"/>
          </p:nvPr>
        </p:nvSpPr>
        <p:spPr>
          <a:xfrm>
            <a:off x="838200" y="365125"/>
            <a:ext cx="10515600" cy="930275"/>
          </a:xfrm>
        </p:spPr>
        <p:txBody>
          <a:bodyPr>
            <a:normAutofit/>
          </a:bodyPr>
          <a:lstStyle/>
          <a:p>
            <a:pPr algn="ctr"/>
            <a:r>
              <a:rPr lang="en-US" sz="3200">
                <a:solidFill>
                  <a:srgbClr val="0066FF"/>
                </a:solidFill>
                <a:highlight>
                  <a:srgbClr val="FFFF00"/>
                </a:highlight>
                <a:latin typeface="Arial Black" panose="020B0A04020102020204" pitchFamily="34" charset="0"/>
              </a:rPr>
              <a:t>GSO</a:t>
            </a:r>
            <a:r>
              <a:rPr lang="en-US" sz="3200">
                <a:solidFill>
                  <a:srgbClr val="0066FF"/>
                </a:solidFill>
                <a:latin typeface="Arial Black" panose="020B0A04020102020204" pitchFamily="34" charset="0"/>
              </a:rPr>
              <a:t> EXPENSES OVER BUDGET IN 2023</a:t>
            </a:r>
          </a:p>
        </p:txBody>
      </p:sp>
      <p:sp>
        <p:nvSpPr>
          <p:cNvPr id="3" name="Text Placeholder 2">
            <a:extLst>
              <a:ext uri="{FF2B5EF4-FFF2-40B4-BE49-F238E27FC236}">
                <a16:creationId xmlns:a16="http://schemas.microsoft.com/office/drawing/2014/main" id="{6F0861BE-CE45-4536-A3F8-7229E3267551}"/>
              </a:ext>
            </a:extLst>
          </p:cNvPr>
          <p:cNvSpPr>
            <a:spLocks noGrp="1"/>
          </p:cNvSpPr>
          <p:nvPr>
            <p:ph type="body" idx="1"/>
          </p:nvPr>
        </p:nvSpPr>
        <p:spPr>
          <a:xfrm>
            <a:off x="838200" y="1295400"/>
            <a:ext cx="10515600" cy="5029200"/>
          </a:xfrm>
        </p:spPr>
        <p:txBody>
          <a:bodyPr>
            <a:normAutofit/>
          </a:bodyPr>
          <a:lstStyle/>
          <a:p>
            <a:pPr marL="515938" indent="-515938">
              <a:lnSpc>
                <a:spcPct val="100000"/>
              </a:lnSpc>
              <a:spcBef>
                <a:spcPct val="0"/>
              </a:spcBef>
              <a:spcAft>
                <a:spcPts val="2400"/>
              </a:spcAft>
              <a:buClr>
                <a:srgbClr val="3366FF"/>
              </a:buClr>
              <a:buFont typeface="Wingdings" panose="05000000000000000000" pitchFamily="2" charset="2"/>
              <a:buChar char="v"/>
            </a:pPr>
            <a:r>
              <a:rPr lang="en-US" sz="2800">
                <a:latin typeface="Arial Narrow" pitchFamily="34" charset="0"/>
              </a:rPr>
              <a:t>Over Budget Categories represent 10% of total operating expense</a:t>
            </a:r>
          </a:p>
        </p:txBody>
      </p:sp>
      <p:graphicFrame>
        <p:nvGraphicFramePr>
          <p:cNvPr id="7" name="Table 4">
            <a:extLst>
              <a:ext uri="{FF2B5EF4-FFF2-40B4-BE49-F238E27FC236}">
                <a16:creationId xmlns:a16="http://schemas.microsoft.com/office/drawing/2014/main" id="{C26876AA-774F-AEE4-33F8-FD1339ABA294}"/>
              </a:ext>
            </a:extLst>
          </p:cNvPr>
          <p:cNvGraphicFramePr>
            <a:graphicFrameLocks noGrp="1"/>
          </p:cNvGraphicFramePr>
          <p:nvPr>
            <p:extLst>
              <p:ext uri="{D42A27DB-BD31-4B8C-83A1-F6EECF244321}">
                <p14:modId xmlns:p14="http://schemas.microsoft.com/office/powerpoint/2010/main" val="4022903644"/>
              </p:ext>
            </p:extLst>
          </p:nvPr>
        </p:nvGraphicFramePr>
        <p:xfrm>
          <a:off x="1371600" y="2337196"/>
          <a:ext cx="9296400" cy="109728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716798713"/>
                    </a:ext>
                  </a:extLst>
                </a:gridCol>
                <a:gridCol w="1371600">
                  <a:extLst>
                    <a:ext uri="{9D8B030D-6E8A-4147-A177-3AD203B41FA5}">
                      <a16:colId xmlns:a16="http://schemas.microsoft.com/office/drawing/2014/main" val="4228792560"/>
                    </a:ext>
                  </a:extLst>
                </a:gridCol>
                <a:gridCol w="1905000">
                  <a:extLst>
                    <a:ext uri="{9D8B030D-6E8A-4147-A177-3AD203B41FA5}">
                      <a16:colId xmlns:a16="http://schemas.microsoft.com/office/drawing/2014/main" val="3747033123"/>
                    </a:ext>
                  </a:extLst>
                </a:gridCol>
                <a:gridCol w="1981200">
                  <a:extLst>
                    <a:ext uri="{9D8B030D-6E8A-4147-A177-3AD203B41FA5}">
                      <a16:colId xmlns:a16="http://schemas.microsoft.com/office/drawing/2014/main" val="1815250600"/>
                    </a:ext>
                  </a:extLst>
                </a:gridCol>
              </a:tblGrid>
              <a:tr h="363113">
                <a:tc>
                  <a:txBody>
                    <a:bodyPr/>
                    <a:lstStyle/>
                    <a:p>
                      <a:pPr algn="ctr"/>
                      <a:r>
                        <a:rPr lang="en-US"/>
                        <a:t>EXPENSE</a:t>
                      </a:r>
                    </a:p>
                  </a:txBody>
                  <a:tcPr/>
                </a:tc>
                <a:tc>
                  <a:txBody>
                    <a:bodyPr/>
                    <a:lstStyle/>
                    <a:p>
                      <a:pPr algn="ctr"/>
                      <a:r>
                        <a:rPr lang="en-US"/>
                        <a:t>ACTUAL</a:t>
                      </a:r>
                    </a:p>
                  </a:txBody>
                  <a:tcPr/>
                </a:tc>
                <a:tc>
                  <a:txBody>
                    <a:bodyPr/>
                    <a:lstStyle/>
                    <a:p>
                      <a:pPr algn="ctr"/>
                      <a:r>
                        <a:rPr lang="en-US"/>
                        <a:t>BUDGET</a:t>
                      </a:r>
                    </a:p>
                  </a:txBody>
                  <a:tcPr/>
                </a:tc>
                <a:tc>
                  <a:txBody>
                    <a:bodyPr/>
                    <a:lstStyle/>
                    <a:p>
                      <a:pPr algn="ctr"/>
                      <a:r>
                        <a:rPr lang="en-US"/>
                        <a:t>DIFFERENCE</a:t>
                      </a:r>
                    </a:p>
                  </a:txBody>
                  <a:tcPr/>
                </a:tc>
                <a:extLst>
                  <a:ext uri="{0D108BD9-81ED-4DB2-BD59-A6C34878D82A}">
                    <a16:rowId xmlns:a16="http://schemas.microsoft.com/office/drawing/2014/main" val="3374063039"/>
                  </a:ext>
                </a:extLst>
              </a:tr>
              <a:tr h="345044">
                <a:tc>
                  <a:txBody>
                    <a:bodyPr/>
                    <a:lstStyle/>
                    <a:p>
                      <a:r>
                        <a:rPr lang="en-US"/>
                        <a:t>Payroll Taxes</a:t>
                      </a:r>
                    </a:p>
                  </a:txBody>
                  <a:tcPr/>
                </a:tc>
                <a:tc>
                  <a:txBody>
                    <a:bodyPr/>
                    <a:lstStyle/>
                    <a:p>
                      <a:pPr algn="r"/>
                      <a:r>
                        <a:rPr lang="en-US"/>
                        <a:t>692,343</a:t>
                      </a:r>
                    </a:p>
                  </a:txBody>
                  <a:tcPr anchor="ctr"/>
                </a:tc>
                <a:tc>
                  <a:txBody>
                    <a:bodyPr/>
                    <a:lstStyle/>
                    <a:p>
                      <a:pPr algn="r"/>
                      <a:r>
                        <a:rPr lang="en-US"/>
                        <a:t>659,745</a:t>
                      </a:r>
                    </a:p>
                  </a:txBody>
                  <a:tcPr anchor="ctr"/>
                </a:tc>
                <a:tc>
                  <a:txBody>
                    <a:bodyPr/>
                    <a:lstStyle/>
                    <a:p>
                      <a:pPr algn="r"/>
                      <a:r>
                        <a:rPr lang="en-US">
                          <a:solidFill>
                            <a:schemeClr val="tx1"/>
                          </a:solidFill>
                        </a:rPr>
                        <a:t>32,598</a:t>
                      </a:r>
                    </a:p>
                  </a:txBody>
                  <a:tcPr anchor="ctr"/>
                </a:tc>
                <a:extLst>
                  <a:ext uri="{0D108BD9-81ED-4DB2-BD59-A6C34878D82A}">
                    <a16:rowId xmlns:a16="http://schemas.microsoft.com/office/drawing/2014/main" val="952067304"/>
                  </a:ext>
                </a:extLst>
              </a:tr>
              <a:tr h="363113">
                <a:tc>
                  <a:txBody>
                    <a:bodyPr/>
                    <a:lstStyle/>
                    <a:p>
                      <a:r>
                        <a:rPr lang="en-US"/>
                        <a:t>Facility and Equipment</a:t>
                      </a:r>
                    </a:p>
                  </a:txBody>
                  <a:tcPr/>
                </a:tc>
                <a:tc>
                  <a:txBody>
                    <a:bodyPr/>
                    <a:lstStyle/>
                    <a:p>
                      <a:pPr algn="r"/>
                      <a:r>
                        <a:rPr lang="en-US"/>
                        <a:t>1,223,760</a:t>
                      </a:r>
                    </a:p>
                  </a:txBody>
                  <a:tcPr anchor="ctr"/>
                </a:tc>
                <a:tc>
                  <a:txBody>
                    <a:bodyPr/>
                    <a:lstStyle/>
                    <a:p>
                      <a:pPr algn="r"/>
                      <a:r>
                        <a:rPr lang="en-US"/>
                        <a:t>1,166,861</a:t>
                      </a:r>
                    </a:p>
                  </a:txBody>
                  <a:tcPr anchor="ctr"/>
                </a:tc>
                <a:tc>
                  <a:txBody>
                    <a:bodyPr/>
                    <a:lstStyle/>
                    <a:p>
                      <a:pPr algn="r"/>
                      <a:r>
                        <a:rPr lang="en-US">
                          <a:solidFill>
                            <a:schemeClr val="tx1"/>
                          </a:solidFill>
                        </a:rPr>
                        <a:t>56,899</a:t>
                      </a:r>
                    </a:p>
                  </a:txBody>
                  <a:tcPr anchor="ctr"/>
                </a:tc>
                <a:extLst>
                  <a:ext uri="{0D108BD9-81ED-4DB2-BD59-A6C34878D82A}">
                    <a16:rowId xmlns:a16="http://schemas.microsoft.com/office/drawing/2014/main" val="3131652056"/>
                  </a:ext>
                </a:extLst>
              </a:tr>
            </a:tbl>
          </a:graphicData>
        </a:graphic>
      </p:graphicFrame>
    </p:spTree>
    <p:extLst>
      <p:ext uri="{BB962C8B-B14F-4D97-AF65-F5344CB8AC3E}">
        <p14:creationId xmlns:p14="http://schemas.microsoft.com/office/powerpoint/2010/main" val="103802544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6D6F-3B22-469F-9F32-CE48DF2D2543}"/>
              </a:ext>
            </a:extLst>
          </p:cNvPr>
          <p:cNvSpPr>
            <a:spLocks noGrp="1"/>
          </p:cNvSpPr>
          <p:nvPr>
            <p:ph type="title"/>
          </p:nvPr>
        </p:nvSpPr>
        <p:spPr>
          <a:xfrm>
            <a:off x="838200" y="365125"/>
            <a:ext cx="10515600" cy="930275"/>
          </a:xfrm>
        </p:spPr>
        <p:txBody>
          <a:bodyPr>
            <a:normAutofit fontScale="90000"/>
          </a:bodyPr>
          <a:lstStyle/>
          <a:p>
            <a:pPr algn="ctr"/>
            <a:r>
              <a:rPr lang="en-US" sz="3200">
                <a:solidFill>
                  <a:srgbClr val="0066FF"/>
                </a:solidFill>
                <a:latin typeface="Arial Black" panose="020B0A04020102020204" pitchFamily="34" charset="0"/>
              </a:rPr>
              <a:t>INFLATION ADJUSTED </a:t>
            </a:r>
            <a:r>
              <a:rPr lang="en-US" sz="3200">
                <a:solidFill>
                  <a:srgbClr val="0066FF"/>
                </a:solidFill>
                <a:highlight>
                  <a:srgbClr val="FFFF00"/>
                </a:highlight>
                <a:latin typeface="Arial Black" panose="020B0A04020102020204" pitchFamily="34" charset="0"/>
              </a:rPr>
              <a:t>GSO</a:t>
            </a:r>
            <a:r>
              <a:rPr lang="en-US" sz="3200">
                <a:solidFill>
                  <a:srgbClr val="0066FF"/>
                </a:solidFill>
                <a:latin typeface="Arial Black" panose="020B0A04020102020204" pitchFamily="34" charset="0"/>
              </a:rPr>
              <a:t> EXPENSE HISTORY</a:t>
            </a:r>
          </a:p>
        </p:txBody>
      </p:sp>
      <p:sp>
        <p:nvSpPr>
          <p:cNvPr id="3" name="Text Placeholder 2">
            <a:extLst>
              <a:ext uri="{FF2B5EF4-FFF2-40B4-BE49-F238E27FC236}">
                <a16:creationId xmlns:a16="http://schemas.microsoft.com/office/drawing/2014/main" id="{6F0861BE-CE45-4536-A3F8-7229E3267551}"/>
              </a:ext>
            </a:extLst>
          </p:cNvPr>
          <p:cNvSpPr>
            <a:spLocks noGrp="1"/>
          </p:cNvSpPr>
          <p:nvPr>
            <p:ph type="body" idx="1"/>
          </p:nvPr>
        </p:nvSpPr>
        <p:spPr>
          <a:xfrm>
            <a:off x="838200" y="1295400"/>
            <a:ext cx="10515600" cy="5029200"/>
          </a:xfrm>
        </p:spPr>
        <p:txBody>
          <a:bodyPr>
            <a:normAutofit/>
          </a:bodyPr>
          <a:lstStyle/>
          <a:p>
            <a:pPr marL="515938" indent="-515938">
              <a:lnSpc>
                <a:spcPct val="100000"/>
              </a:lnSpc>
              <a:spcBef>
                <a:spcPct val="0"/>
              </a:spcBef>
              <a:spcAft>
                <a:spcPts val="2400"/>
              </a:spcAft>
              <a:buClr>
                <a:srgbClr val="3366FF"/>
              </a:buClr>
              <a:buFont typeface="Wingdings" panose="05000000000000000000" pitchFamily="2" charset="2"/>
              <a:buChar char="v"/>
            </a:pPr>
            <a:r>
              <a:rPr lang="en-US" sz="2800">
                <a:latin typeface="Arial Narrow" pitchFamily="34" charset="0"/>
              </a:rPr>
              <a:t>In 2023, operating expense was lower than inflation adjusted operating expense in 9 of the past 10 years.</a:t>
            </a:r>
          </a:p>
          <a:p>
            <a:pPr marL="515938" indent="-515938">
              <a:lnSpc>
                <a:spcPct val="100000"/>
              </a:lnSpc>
              <a:spcBef>
                <a:spcPct val="0"/>
              </a:spcBef>
              <a:spcAft>
                <a:spcPts val="2400"/>
              </a:spcAft>
              <a:buClr>
                <a:srgbClr val="3366FF"/>
              </a:buClr>
              <a:buFont typeface="Wingdings" panose="05000000000000000000" pitchFamily="2" charset="2"/>
              <a:buChar char="v"/>
            </a:pPr>
            <a:endParaRPr lang="en-US" sz="2800">
              <a:latin typeface="Arial Narrow" pitchFamily="34" charset="0"/>
            </a:endParaRPr>
          </a:p>
        </p:txBody>
      </p:sp>
      <p:graphicFrame>
        <p:nvGraphicFramePr>
          <p:cNvPr id="5" name="Chart 4">
            <a:extLst>
              <a:ext uri="{FF2B5EF4-FFF2-40B4-BE49-F238E27FC236}">
                <a16:creationId xmlns:a16="http://schemas.microsoft.com/office/drawing/2014/main" id="{359F9452-5179-377B-2D12-160CEE783980}"/>
              </a:ext>
            </a:extLst>
          </p:cNvPr>
          <p:cNvGraphicFramePr/>
          <p:nvPr>
            <p:extLst>
              <p:ext uri="{D42A27DB-BD31-4B8C-83A1-F6EECF244321}">
                <p14:modId xmlns:p14="http://schemas.microsoft.com/office/powerpoint/2010/main" val="1005511786"/>
              </p:ext>
            </p:extLst>
          </p:nvPr>
        </p:nvGraphicFramePr>
        <p:xfrm>
          <a:off x="1981200" y="2390726"/>
          <a:ext cx="7696200" cy="4046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2956713"/>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S_NET" val="6.0.30"/>
  <p:tag name="AS_OS" val="Unix 5.15.0.1060"/>
  <p:tag name="AS_RELEASE_DATE" val="2023.05.14"/>
  <p:tag name="AS_TITLE" val="Aspose.Slides for .NET6"/>
  <p:tag name="AS_VERSION" val="2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22649</TotalTime>
  <Words>1776</Words>
  <Application>Microsoft Office PowerPoint</Application>
  <PresentationFormat>Widescreen</PresentationFormat>
  <Paragraphs>285</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Black</vt:lpstr>
      <vt:lpstr>Arial Narrow</vt:lpstr>
      <vt:lpstr>Arial Rounded MT Bold</vt:lpstr>
      <vt:lpstr>Calibri</vt:lpstr>
      <vt:lpstr>Calibri Light</vt:lpstr>
      <vt:lpstr>Verdana</vt:lpstr>
      <vt:lpstr>Wingdings</vt:lpstr>
      <vt:lpstr>Office Theme</vt:lpstr>
      <vt:lpstr>5_Office Theme</vt:lpstr>
      <vt:lpstr>PowerPoint Presentation</vt:lpstr>
      <vt:lpstr>PowerPoint Presentation</vt:lpstr>
      <vt:lpstr>PowerPoint Presentation</vt:lpstr>
      <vt:lpstr>PowerPoint Presentation</vt:lpstr>
      <vt:lpstr>PowerPoint Presentation</vt:lpstr>
      <vt:lpstr>2023 GSO FINANCIAL HIGHLIGHTS</vt:lpstr>
      <vt:lpstr>GSO EXPENSES UNDER BUDGET IN 2023</vt:lpstr>
      <vt:lpstr>GSO EXPENSES OVER BUDGET IN 2023</vt:lpstr>
      <vt:lpstr>INFLATION ADJUSTED GSO EXPENSE HISTORY</vt:lpstr>
      <vt:lpstr>2023 GRAPEVINE FINANCIAL HIGHLIGHTS</vt:lpstr>
      <vt:lpstr>2024 GSO BUDGET</vt:lpstr>
      <vt:lpstr>2024 GRAPEVINE BUDGET</vt:lpstr>
      <vt:lpstr>PowerPoint Presentation</vt:lpstr>
      <vt:lpstr>PowerPoint Presentation</vt:lpstr>
      <vt:lpstr>GROWTH OF ON-LINE CONTRIBUTIONS 2014 – 2023</vt:lpstr>
      <vt:lpstr>CONTRIBUTIONS BY TYPE OF CONTRIBUTOR 2023</vt:lpstr>
      <vt:lpstr>CONTRIBUTIONS STATISTICS 2023</vt:lpstr>
      <vt:lpstr> Number of Group Contributions by Dollar Value 2023 </vt:lpstr>
      <vt:lpstr> Number of Individual Contributions by Dollar Value 2023 </vt:lpstr>
      <vt:lpstr>THROUGH OUR OWN SELF-SUPPORT </vt:lpstr>
      <vt:lpstr>G.S.O.’s TWO BASIC FUNCTIONS</vt:lpstr>
      <vt:lpstr>PowerPoint Presentation</vt:lpstr>
      <vt:lpstr>CONSOLIDATED (GSO + GV) OPERATING EXPENSES – 2023  FINANCIAL STATEMENT EXPENSE CATEGORIES PERCENTAGE BREAKDOWN</vt:lpstr>
      <vt:lpstr>2023 PRUDENT RESERVE </vt:lpstr>
      <vt:lpstr>USES OF GSB’s RESERVE FUND </vt:lpstr>
      <vt:lpstr>RESERVE FUND POLICY</vt:lpstr>
      <vt:lpstr>GSO REVENUE TREND</vt:lpstr>
      <vt:lpstr>THANK YOU</vt:lpstr>
    </vt:vector>
  </TitlesOfParts>
  <Company>GSO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58th General Service Conference Finance  Presentation</dc:title>
  <dc:creator>regionalforumssa</dc:creator>
  <cp:lastModifiedBy>Englehart, Joseph</cp:lastModifiedBy>
  <cp:revision>5285</cp:revision>
  <cp:lastPrinted>2022-04-20T16:10:10Z</cp:lastPrinted>
  <dcterms:created xsi:type="dcterms:W3CDTF">2008-03-11T16:16:33Z</dcterms:created>
  <dcterms:modified xsi:type="dcterms:W3CDTF">2024-05-25T13:14:46Z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c9fced2-f7b5-40ca-a8ff-8ca411eb0a6b_Enabled">
    <vt:lpwstr>true</vt:lpwstr>
  </property>
  <property fmtid="{D5CDD505-2E9C-101B-9397-08002B2CF9AE}" pid="3" name="MSIP_Label_5c9fced2-f7b5-40ca-a8ff-8ca411eb0a6b_SetDate">
    <vt:lpwstr>2024-05-25T13:14:39Z</vt:lpwstr>
  </property>
  <property fmtid="{D5CDD505-2E9C-101B-9397-08002B2CF9AE}" pid="4" name="MSIP_Label_5c9fced2-f7b5-40ca-a8ff-8ca411eb0a6b_Method">
    <vt:lpwstr>Standard</vt:lpwstr>
  </property>
  <property fmtid="{D5CDD505-2E9C-101B-9397-08002B2CF9AE}" pid="5" name="MSIP_Label_5c9fced2-f7b5-40ca-a8ff-8ca411eb0a6b_Name">
    <vt:lpwstr>Low Sensitivity</vt:lpwstr>
  </property>
  <property fmtid="{D5CDD505-2E9C-101B-9397-08002B2CF9AE}" pid="6" name="MSIP_Label_5c9fced2-f7b5-40ca-a8ff-8ca411eb0a6b_SiteId">
    <vt:lpwstr>48d1dcb6-bccc-4365-ac7f-b937a7f7fd71</vt:lpwstr>
  </property>
  <property fmtid="{D5CDD505-2E9C-101B-9397-08002B2CF9AE}" pid="7" name="MSIP_Label_5c9fced2-f7b5-40ca-a8ff-8ca411eb0a6b_ActionId">
    <vt:lpwstr>27b54aba-3dbf-438f-b7a5-c69b2d0ea801</vt:lpwstr>
  </property>
  <property fmtid="{D5CDD505-2E9C-101B-9397-08002B2CF9AE}" pid="8" name="MSIP_Label_5c9fced2-f7b5-40ca-a8ff-8ca411eb0a6b_ContentBits">
    <vt:lpwstr>2</vt:lpwstr>
  </property>
  <property fmtid="{D5CDD505-2E9C-101B-9397-08002B2CF9AE}" pid="9" name="ClassificationContentMarkingFooterLocations">
    <vt:lpwstr>Office Theme:8\5_Office Theme:8</vt:lpwstr>
  </property>
  <property fmtid="{D5CDD505-2E9C-101B-9397-08002B2CF9AE}" pid="10" name="ClassificationContentMarkingFooterText">
    <vt:lpwstr>Low Sensitivity</vt:lpwstr>
  </property>
</Properties>
</file>